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9" r:id="rId2"/>
    <p:sldId id="314" r:id="rId3"/>
    <p:sldId id="328" r:id="rId4"/>
    <p:sldId id="309" r:id="rId5"/>
    <p:sldId id="327" r:id="rId6"/>
    <p:sldId id="332" r:id="rId7"/>
    <p:sldId id="324" r:id="rId8"/>
    <p:sldId id="323" r:id="rId9"/>
    <p:sldId id="330" r:id="rId10"/>
    <p:sldId id="331" r:id="rId11"/>
    <p:sldId id="308" r:id="rId12"/>
  </p:sldIdLst>
  <p:sldSz cx="9144000" cy="5715000" type="screen16x10"/>
  <p:notesSz cx="67691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CC00CC"/>
    <a:srgbClr val="9900CC"/>
    <a:srgbClr val="FF5F2D"/>
    <a:srgbClr val="CC3300"/>
    <a:srgbClr val="8EB4E3"/>
    <a:srgbClr val="FF66FF"/>
    <a:srgbClr val="CC0000"/>
    <a:srgbClr val="E46C0A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1056" y="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3277" cy="497020"/>
          </a:xfrm>
          <a:prstGeom prst="rect">
            <a:avLst/>
          </a:prstGeom>
        </p:spPr>
        <p:txBody>
          <a:bodyPr vert="horz" lIns="91230" tIns="45615" rIns="91230" bIns="4561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4257" y="1"/>
            <a:ext cx="2933277" cy="497020"/>
          </a:xfrm>
          <a:prstGeom prst="rect">
            <a:avLst/>
          </a:prstGeom>
        </p:spPr>
        <p:txBody>
          <a:bodyPr vert="horz" lIns="91230" tIns="45615" rIns="91230" bIns="45615" rtlCol="0"/>
          <a:lstStyle>
            <a:lvl1pPr algn="r">
              <a:defRPr sz="1200"/>
            </a:lvl1pPr>
          </a:lstStyle>
          <a:p>
            <a:fld id="{61075D35-5D62-405D-B79D-C47EC5E03385}" type="datetimeFigureOut">
              <a:rPr lang="ru-RU" smtClean="0"/>
              <a:t>05.06.2020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238250"/>
            <a:ext cx="5346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30" tIns="45615" rIns="91230" bIns="4561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7"/>
          </a:xfrm>
          <a:prstGeom prst="rect">
            <a:avLst/>
          </a:prstGeom>
        </p:spPr>
        <p:txBody>
          <a:bodyPr vert="horz" lIns="91230" tIns="45615" rIns="91230" bIns="456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2"/>
            <a:ext cx="2933277" cy="497019"/>
          </a:xfrm>
          <a:prstGeom prst="rect">
            <a:avLst/>
          </a:prstGeom>
        </p:spPr>
        <p:txBody>
          <a:bodyPr vert="horz" lIns="91230" tIns="45615" rIns="91230" bIns="4561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4257" y="9408982"/>
            <a:ext cx="2933277" cy="497019"/>
          </a:xfrm>
          <a:prstGeom prst="rect">
            <a:avLst/>
          </a:prstGeom>
        </p:spPr>
        <p:txBody>
          <a:bodyPr vert="horz" lIns="91230" tIns="45615" rIns="91230" bIns="45615" rtlCol="0" anchor="b"/>
          <a:lstStyle>
            <a:lvl1pPr algn="r">
              <a:defRPr sz="1200"/>
            </a:lvl1pPr>
          </a:lstStyle>
          <a:p>
            <a:fld id="{9B52F8F2-BD8F-47D0-87D6-603E17FD8E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043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2F8F2-BD8F-47D0-87D6-603E17FD8E03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409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2F8F2-BD8F-47D0-87D6-603E17FD8E03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63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2F8F2-BD8F-47D0-87D6-603E17FD8E03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281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2F8F2-BD8F-47D0-87D6-603E17FD8E03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544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2F8F2-BD8F-47D0-87D6-603E17FD8E03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320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FB53-2D3A-45D0-B0C4-8C642BB66B9E}" type="datetimeFigureOut">
              <a:rPr lang="ru-RU" smtClean="0"/>
              <a:t>05.06.2020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3896-8134-4167-B935-ACD18100D46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41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FB53-2D3A-45D0-B0C4-8C642BB66B9E}" type="datetimeFigureOut">
              <a:rPr lang="ru-RU" smtClean="0"/>
              <a:t>05.06.2020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3896-8134-4167-B935-ACD18100D46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1979"/>
            <a:ext cx="2057400" cy="365654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1979"/>
            <a:ext cx="6019800" cy="365654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FB53-2D3A-45D0-B0C4-8C642BB66B9E}" type="datetimeFigureOut">
              <a:rPr lang="ru-RU" smtClean="0"/>
              <a:t>05.06.2020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3896-8134-4167-B935-ACD18100D46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89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FB53-2D3A-45D0-B0C4-8C642BB66B9E}" type="datetimeFigureOut">
              <a:rPr lang="ru-RU" smtClean="0"/>
              <a:t>05.06.2020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3896-8134-4167-B935-ACD18100D46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55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FB53-2D3A-45D0-B0C4-8C642BB66B9E}" type="datetimeFigureOut">
              <a:rPr lang="ru-RU" smtClean="0"/>
              <a:t>05.06.2020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3896-8134-4167-B935-ACD18100D46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30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FB53-2D3A-45D0-B0C4-8C642BB66B9E}" type="datetimeFigureOut">
              <a:rPr lang="ru-RU" smtClean="0"/>
              <a:t>05.06.2020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3896-8134-4167-B935-ACD18100D46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2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FB53-2D3A-45D0-B0C4-8C642BB66B9E}" type="datetimeFigureOut">
              <a:rPr lang="ru-RU" smtClean="0"/>
              <a:t>05.06.2020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3896-8134-4167-B935-ACD18100D46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112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FB53-2D3A-45D0-B0C4-8C642BB66B9E}" type="datetimeFigureOut">
              <a:rPr lang="ru-RU" smtClean="0"/>
              <a:t>05.06.2020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3896-8134-4167-B935-ACD18100D46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75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FB53-2D3A-45D0-B0C4-8C642BB66B9E}" type="datetimeFigureOut">
              <a:rPr lang="ru-RU" smtClean="0"/>
              <a:t>05.06.2020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3896-8134-4167-B935-ACD18100D46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590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FB53-2D3A-45D0-B0C4-8C642BB66B9E}" type="datetimeFigureOut">
              <a:rPr lang="ru-RU" smtClean="0"/>
              <a:t>05.06.2020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3896-8134-4167-B935-ACD18100D46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412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FB53-2D3A-45D0-B0C4-8C642BB66B9E}" type="datetimeFigureOut">
              <a:rPr lang="ru-RU" smtClean="0"/>
              <a:t>05.06.2020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3896-8134-4167-B935-ACD18100D46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3115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3FB53-2D3A-45D0-B0C4-8C642BB66B9E}" type="datetimeFigureOut">
              <a:rPr lang="ru-RU" smtClean="0"/>
              <a:t>05.06.2020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C3896-8134-4167-B935-ACD18100D46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89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3204"/>
            <a:ext cx="6163056" cy="506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02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8"/>
          <p:cNvSpPr>
            <a:spLocks noChangeArrowheads="1"/>
          </p:cNvSpPr>
          <p:nvPr/>
        </p:nvSpPr>
        <p:spPr bwMode="auto">
          <a:xfrm>
            <a:off x="0" y="249182"/>
            <a:ext cx="9144000" cy="687278"/>
          </a:xfrm>
          <a:prstGeom prst="rect">
            <a:avLst/>
          </a:prstGeom>
          <a:solidFill>
            <a:srgbClr val="1746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ГОЛОСОВАНИЕ ПО МЕСТУ НАХОЖДЕНИЯ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(«МОБИЛЬНЫЙ ИЗБИРАТЕЛЬ»)</a:t>
            </a:r>
            <a:endParaRPr lang="ru-RU" altLang="ru-RU" sz="1800" b="1" i="1" dirty="0">
              <a:solidFill>
                <a:srgbClr val="0658DC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2" descr="D:\Семинары\Конституц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3"/>
            <a:ext cx="9144000" cy="20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t="22562" r="47031"/>
          <a:stretch/>
        </p:blipFill>
        <p:spPr>
          <a:xfrm>
            <a:off x="1" y="1332217"/>
            <a:ext cx="4788024" cy="39092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53373" t="12837"/>
          <a:stretch/>
        </p:blipFill>
        <p:spPr>
          <a:xfrm>
            <a:off x="4929311" y="1086746"/>
            <a:ext cx="4214689" cy="440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41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71910" y="973833"/>
            <a:ext cx="8800180" cy="4725721"/>
            <a:chOff x="1462004" y="1862715"/>
            <a:chExt cx="7815231" cy="3595111"/>
          </a:xfrm>
        </p:grpSpPr>
        <p:sp>
          <p:nvSpPr>
            <p:cNvPr id="136" name="Полилиния 135"/>
            <p:cNvSpPr/>
            <p:nvPr/>
          </p:nvSpPr>
          <p:spPr>
            <a:xfrm>
              <a:off x="8167423" y="4861125"/>
              <a:ext cx="561345" cy="24213"/>
            </a:xfrm>
            <a:custGeom>
              <a:avLst/>
              <a:gdLst>
                <a:gd name="connsiteX0" fmla="*/ 0 w 561345"/>
                <a:gd name="connsiteY0" fmla="*/ 12106 h 24213"/>
                <a:gd name="connsiteX1" fmla="*/ 561345 w 561345"/>
                <a:gd name="connsiteY1" fmla="*/ 12106 h 2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1345" h="24213">
                  <a:moveTo>
                    <a:pt x="0" y="12106"/>
                  </a:moveTo>
                  <a:lnTo>
                    <a:pt x="561345" y="12106"/>
                  </a:ln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339" tIns="-1927" rIns="279339" bIns="-192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  <p:sp>
          <p:nvSpPr>
            <p:cNvPr id="135" name="Полилиния 134"/>
            <p:cNvSpPr/>
            <p:nvPr/>
          </p:nvSpPr>
          <p:spPr>
            <a:xfrm>
              <a:off x="8205073" y="4616408"/>
              <a:ext cx="561345" cy="24213"/>
            </a:xfrm>
            <a:custGeom>
              <a:avLst/>
              <a:gdLst>
                <a:gd name="connsiteX0" fmla="*/ 0 w 561345"/>
                <a:gd name="connsiteY0" fmla="*/ 12106 h 24213"/>
                <a:gd name="connsiteX1" fmla="*/ 561345 w 561345"/>
                <a:gd name="connsiteY1" fmla="*/ 12106 h 2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1345" h="24213">
                  <a:moveTo>
                    <a:pt x="0" y="12106"/>
                  </a:moveTo>
                  <a:lnTo>
                    <a:pt x="561345" y="12106"/>
                  </a:ln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339" tIns="-1927" rIns="279339" bIns="-192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  <p:sp>
          <p:nvSpPr>
            <p:cNvPr id="97" name="Полилиния 96"/>
            <p:cNvSpPr/>
            <p:nvPr/>
          </p:nvSpPr>
          <p:spPr>
            <a:xfrm>
              <a:off x="8194954" y="4285636"/>
              <a:ext cx="561345" cy="24213"/>
            </a:xfrm>
            <a:custGeom>
              <a:avLst/>
              <a:gdLst>
                <a:gd name="connsiteX0" fmla="*/ 0 w 561345"/>
                <a:gd name="connsiteY0" fmla="*/ 12106 h 24213"/>
                <a:gd name="connsiteX1" fmla="*/ 561345 w 561345"/>
                <a:gd name="connsiteY1" fmla="*/ 12106 h 2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1345" h="24213">
                  <a:moveTo>
                    <a:pt x="0" y="12106"/>
                  </a:moveTo>
                  <a:lnTo>
                    <a:pt x="561345" y="12106"/>
                  </a:ln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339" tIns="-1927" rIns="279339" bIns="-192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  <p:sp>
          <p:nvSpPr>
            <p:cNvPr id="59" name="Полилиния 58"/>
            <p:cNvSpPr/>
            <p:nvPr/>
          </p:nvSpPr>
          <p:spPr>
            <a:xfrm>
              <a:off x="4671191" y="4859067"/>
              <a:ext cx="561345" cy="24213"/>
            </a:xfrm>
            <a:custGeom>
              <a:avLst/>
              <a:gdLst>
                <a:gd name="connsiteX0" fmla="*/ 0 w 561345"/>
                <a:gd name="connsiteY0" fmla="*/ 12106 h 24213"/>
                <a:gd name="connsiteX1" fmla="*/ 561345 w 561345"/>
                <a:gd name="connsiteY1" fmla="*/ 12106 h 2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1345" h="24213">
                  <a:moveTo>
                    <a:pt x="0" y="12106"/>
                  </a:moveTo>
                  <a:lnTo>
                    <a:pt x="561345" y="12106"/>
                  </a:ln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339" tIns="-1927" rIns="279339" bIns="-192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  <p:sp>
          <p:nvSpPr>
            <p:cNvPr id="60" name="Полилиния 59"/>
            <p:cNvSpPr/>
            <p:nvPr/>
          </p:nvSpPr>
          <p:spPr>
            <a:xfrm>
              <a:off x="4669381" y="4593129"/>
              <a:ext cx="561345" cy="24213"/>
            </a:xfrm>
            <a:custGeom>
              <a:avLst/>
              <a:gdLst>
                <a:gd name="connsiteX0" fmla="*/ 0 w 561345"/>
                <a:gd name="connsiteY0" fmla="*/ 12106 h 24213"/>
                <a:gd name="connsiteX1" fmla="*/ 561345 w 561345"/>
                <a:gd name="connsiteY1" fmla="*/ 12106 h 2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1345" h="24213">
                  <a:moveTo>
                    <a:pt x="0" y="12106"/>
                  </a:moveTo>
                  <a:lnTo>
                    <a:pt x="561345" y="12106"/>
                  </a:ln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339" tIns="-1927" rIns="279339" bIns="-192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  <p:sp>
          <p:nvSpPr>
            <p:cNvPr id="61" name="Полилиния 60"/>
            <p:cNvSpPr/>
            <p:nvPr/>
          </p:nvSpPr>
          <p:spPr>
            <a:xfrm>
              <a:off x="4681939" y="4327190"/>
              <a:ext cx="561345" cy="24213"/>
            </a:xfrm>
            <a:custGeom>
              <a:avLst/>
              <a:gdLst>
                <a:gd name="connsiteX0" fmla="*/ 0 w 561345"/>
                <a:gd name="connsiteY0" fmla="*/ 12106 h 24213"/>
                <a:gd name="connsiteX1" fmla="*/ 561345 w 561345"/>
                <a:gd name="connsiteY1" fmla="*/ 12106 h 2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1345" h="24213">
                  <a:moveTo>
                    <a:pt x="0" y="12106"/>
                  </a:moveTo>
                  <a:lnTo>
                    <a:pt x="561345" y="12106"/>
                  </a:ln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339" tIns="-1927" rIns="279339" bIns="-192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  <p:sp>
          <p:nvSpPr>
            <p:cNvPr id="58" name="Полилиния 57"/>
            <p:cNvSpPr/>
            <p:nvPr/>
          </p:nvSpPr>
          <p:spPr>
            <a:xfrm>
              <a:off x="4671192" y="4030569"/>
              <a:ext cx="561345" cy="24213"/>
            </a:xfrm>
            <a:custGeom>
              <a:avLst/>
              <a:gdLst>
                <a:gd name="connsiteX0" fmla="*/ 0 w 561345"/>
                <a:gd name="connsiteY0" fmla="*/ 12106 h 24213"/>
                <a:gd name="connsiteX1" fmla="*/ 561345 w 561345"/>
                <a:gd name="connsiteY1" fmla="*/ 12106 h 2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1345" h="24213">
                  <a:moveTo>
                    <a:pt x="0" y="12106"/>
                  </a:moveTo>
                  <a:lnTo>
                    <a:pt x="561345" y="12106"/>
                  </a:ln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339" tIns="-1927" rIns="279339" bIns="-192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4806226" y="2201003"/>
              <a:ext cx="561345" cy="24213"/>
            </a:xfrm>
            <a:custGeom>
              <a:avLst/>
              <a:gdLst>
                <a:gd name="connsiteX0" fmla="*/ 0 w 561345"/>
                <a:gd name="connsiteY0" fmla="*/ 12106 h 24213"/>
                <a:gd name="connsiteX1" fmla="*/ 561345 w 561345"/>
                <a:gd name="connsiteY1" fmla="*/ 12106 h 2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1345" h="24213">
                  <a:moveTo>
                    <a:pt x="0" y="12106"/>
                  </a:moveTo>
                  <a:lnTo>
                    <a:pt x="561345" y="12106"/>
                  </a:lnTo>
                </a:path>
              </a:pathLst>
            </a:custGeom>
            <a:noFill/>
            <a:ln>
              <a:solidFill>
                <a:srgbClr val="FF5F2D"/>
              </a:solidFill>
            </a:ln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339" tIns="-1926" rIns="279339" bIns="-1928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4810171" y="3321252"/>
              <a:ext cx="561345" cy="24213"/>
            </a:xfrm>
            <a:custGeom>
              <a:avLst/>
              <a:gdLst>
                <a:gd name="connsiteX0" fmla="*/ 0 w 561345"/>
                <a:gd name="connsiteY0" fmla="*/ 12106 h 24213"/>
                <a:gd name="connsiteX1" fmla="*/ 561345 w 561345"/>
                <a:gd name="connsiteY1" fmla="*/ 12106 h 2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1345" h="24213">
                  <a:moveTo>
                    <a:pt x="0" y="12106"/>
                  </a:moveTo>
                  <a:lnTo>
                    <a:pt x="561345" y="12106"/>
                  </a:lnTo>
                </a:path>
              </a:pathLst>
            </a:custGeom>
            <a:noFill/>
            <a:ln>
              <a:solidFill>
                <a:srgbClr val="3399FF"/>
              </a:solidFill>
            </a:ln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339" tIns="-1926" rIns="279339" bIns="-1928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  <p:sp>
          <p:nvSpPr>
            <p:cNvPr id="50" name="Полилиния 49"/>
            <p:cNvSpPr/>
            <p:nvPr/>
          </p:nvSpPr>
          <p:spPr>
            <a:xfrm>
              <a:off x="8112749" y="5230915"/>
              <a:ext cx="561345" cy="24213"/>
            </a:xfrm>
            <a:custGeom>
              <a:avLst/>
              <a:gdLst>
                <a:gd name="connsiteX0" fmla="*/ 0 w 561345"/>
                <a:gd name="connsiteY0" fmla="*/ 12106 h 24213"/>
                <a:gd name="connsiteX1" fmla="*/ 561345 w 561345"/>
                <a:gd name="connsiteY1" fmla="*/ 12106 h 2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1345" h="24213">
                  <a:moveTo>
                    <a:pt x="0" y="12106"/>
                  </a:moveTo>
                  <a:lnTo>
                    <a:pt x="561345" y="12106"/>
                  </a:lnTo>
                </a:path>
              </a:pathLst>
            </a:custGeom>
            <a:noFill/>
            <a:ln>
              <a:solidFill>
                <a:srgbClr val="CC00CC"/>
              </a:solidFill>
            </a:ln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339" tIns="-1927" rIns="279339" bIns="-192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8221406" y="4016085"/>
              <a:ext cx="561345" cy="24213"/>
            </a:xfrm>
            <a:custGeom>
              <a:avLst/>
              <a:gdLst>
                <a:gd name="connsiteX0" fmla="*/ 0 w 561345"/>
                <a:gd name="connsiteY0" fmla="*/ 12106 h 24213"/>
                <a:gd name="connsiteX1" fmla="*/ 561345 w 561345"/>
                <a:gd name="connsiteY1" fmla="*/ 12106 h 2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1345" h="24213">
                  <a:moveTo>
                    <a:pt x="0" y="12106"/>
                  </a:moveTo>
                  <a:lnTo>
                    <a:pt x="561345" y="12106"/>
                  </a:ln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339" tIns="-1927" rIns="279339" bIns="-192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7986670" y="2225218"/>
              <a:ext cx="561345" cy="24213"/>
            </a:xfrm>
            <a:custGeom>
              <a:avLst/>
              <a:gdLst>
                <a:gd name="connsiteX0" fmla="*/ 0 w 561345"/>
                <a:gd name="connsiteY0" fmla="*/ 12106 h 24213"/>
                <a:gd name="connsiteX1" fmla="*/ 561345 w 561345"/>
                <a:gd name="connsiteY1" fmla="*/ 12106 h 2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1345" h="24213">
                  <a:moveTo>
                    <a:pt x="0" y="12106"/>
                  </a:moveTo>
                  <a:lnTo>
                    <a:pt x="561345" y="12106"/>
                  </a:lnTo>
                </a:path>
              </a:pathLst>
            </a:custGeom>
            <a:noFill/>
            <a:ln>
              <a:solidFill>
                <a:srgbClr val="FF5F2D"/>
              </a:solidFill>
            </a:ln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339" tIns="-1926" rIns="279339" bIns="-1928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7977380" y="2924029"/>
              <a:ext cx="561345" cy="24213"/>
            </a:xfrm>
            <a:custGeom>
              <a:avLst/>
              <a:gdLst>
                <a:gd name="connsiteX0" fmla="*/ 0 w 561345"/>
                <a:gd name="connsiteY0" fmla="*/ 12106 h 24213"/>
                <a:gd name="connsiteX1" fmla="*/ 561345 w 561345"/>
                <a:gd name="connsiteY1" fmla="*/ 12106 h 2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1345" h="24213">
                  <a:moveTo>
                    <a:pt x="0" y="12106"/>
                  </a:moveTo>
                  <a:lnTo>
                    <a:pt x="561345" y="12106"/>
                  </a:lnTo>
                </a:path>
              </a:pathLst>
            </a:custGeom>
            <a:noFill/>
            <a:ln>
              <a:solidFill>
                <a:srgbClr val="3399FF"/>
              </a:solidFill>
            </a:ln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339" tIns="-1927" rIns="279339" bIns="-192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8063559" y="3323965"/>
              <a:ext cx="561345" cy="24213"/>
            </a:xfrm>
            <a:custGeom>
              <a:avLst/>
              <a:gdLst>
                <a:gd name="connsiteX0" fmla="*/ 0 w 561345"/>
                <a:gd name="connsiteY0" fmla="*/ 12106 h 24213"/>
                <a:gd name="connsiteX1" fmla="*/ 561345 w 561345"/>
                <a:gd name="connsiteY1" fmla="*/ 12106 h 2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1345" h="24213">
                  <a:moveTo>
                    <a:pt x="0" y="12106"/>
                  </a:moveTo>
                  <a:lnTo>
                    <a:pt x="561345" y="12106"/>
                  </a:lnTo>
                </a:path>
              </a:pathLst>
            </a:custGeom>
            <a:noFill/>
            <a:ln>
              <a:solidFill>
                <a:srgbClr val="3399FF"/>
              </a:solidFill>
            </a:ln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339" tIns="-1926" rIns="279339" bIns="-1928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4697615" y="5140011"/>
              <a:ext cx="561345" cy="24213"/>
            </a:xfrm>
            <a:custGeom>
              <a:avLst/>
              <a:gdLst>
                <a:gd name="connsiteX0" fmla="*/ 0 w 561345"/>
                <a:gd name="connsiteY0" fmla="*/ 12106 h 24213"/>
                <a:gd name="connsiteX1" fmla="*/ 561345 w 561345"/>
                <a:gd name="connsiteY1" fmla="*/ 12106 h 2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1345" h="24213">
                  <a:moveTo>
                    <a:pt x="0" y="12106"/>
                  </a:moveTo>
                  <a:lnTo>
                    <a:pt x="561345" y="12106"/>
                  </a:lnTo>
                </a:path>
              </a:pathLst>
            </a:custGeom>
            <a:noFill/>
            <a:ln>
              <a:solidFill>
                <a:srgbClr val="CC00CC"/>
              </a:solidFill>
            </a:ln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339" tIns="-1927" rIns="279339" bIns="-192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1462004" y="3387899"/>
              <a:ext cx="1226599" cy="701681"/>
            </a:xfrm>
            <a:custGeom>
              <a:avLst/>
              <a:gdLst>
                <a:gd name="connsiteX0" fmla="*/ 0 w 1403362"/>
                <a:gd name="connsiteY0" fmla="*/ 70168 h 701681"/>
                <a:gd name="connsiteX1" fmla="*/ 70168 w 1403362"/>
                <a:gd name="connsiteY1" fmla="*/ 0 h 701681"/>
                <a:gd name="connsiteX2" fmla="*/ 1333194 w 1403362"/>
                <a:gd name="connsiteY2" fmla="*/ 0 h 701681"/>
                <a:gd name="connsiteX3" fmla="*/ 1403362 w 1403362"/>
                <a:gd name="connsiteY3" fmla="*/ 70168 h 701681"/>
                <a:gd name="connsiteX4" fmla="*/ 1403362 w 1403362"/>
                <a:gd name="connsiteY4" fmla="*/ 631513 h 701681"/>
                <a:gd name="connsiteX5" fmla="*/ 1333194 w 1403362"/>
                <a:gd name="connsiteY5" fmla="*/ 701681 h 701681"/>
                <a:gd name="connsiteX6" fmla="*/ 70168 w 1403362"/>
                <a:gd name="connsiteY6" fmla="*/ 701681 h 701681"/>
                <a:gd name="connsiteX7" fmla="*/ 0 w 1403362"/>
                <a:gd name="connsiteY7" fmla="*/ 631513 h 701681"/>
                <a:gd name="connsiteX8" fmla="*/ 0 w 1403362"/>
                <a:gd name="connsiteY8" fmla="*/ 70168 h 70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3362" h="701681">
                  <a:moveTo>
                    <a:pt x="0" y="70168"/>
                  </a:moveTo>
                  <a:cubicBezTo>
                    <a:pt x="0" y="31415"/>
                    <a:pt x="31415" y="0"/>
                    <a:pt x="70168" y="0"/>
                  </a:cubicBezTo>
                  <a:lnTo>
                    <a:pt x="1333194" y="0"/>
                  </a:lnTo>
                  <a:cubicBezTo>
                    <a:pt x="1371947" y="0"/>
                    <a:pt x="1403362" y="31415"/>
                    <a:pt x="1403362" y="70168"/>
                  </a:cubicBezTo>
                  <a:lnTo>
                    <a:pt x="1403362" y="631513"/>
                  </a:lnTo>
                  <a:cubicBezTo>
                    <a:pt x="1403362" y="670266"/>
                    <a:pt x="1371947" y="701681"/>
                    <a:pt x="1333194" y="701681"/>
                  </a:cubicBezTo>
                  <a:lnTo>
                    <a:pt x="70168" y="701681"/>
                  </a:lnTo>
                  <a:cubicBezTo>
                    <a:pt x="31415" y="701681"/>
                    <a:pt x="0" y="670266"/>
                    <a:pt x="0" y="631513"/>
                  </a:cubicBezTo>
                  <a:lnTo>
                    <a:pt x="0" y="7016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67" tIns="26267" rIns="26267" bIns="26267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УЧАСТКИ ГОЛОСОВАНИЯ</a:t>
              </a:r>
              <a:endParaRPr lang="ru-RU" sz="1600" kern="12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 rot="17692822">
              <a:off x="2301088" y="2907673"/>
              <a:ext cx="1607120" cy="145481"/>
            </a:xfrm>
            <a:custGeom>
              <a:avLst/>
              <a:gdLst>
                <a:gd name="connsiteX0" fmla="*/ 0 w 1334232"/>
                <a:gd name="connsiteY0" fmla="*/ 12106 h 24213"/>
                <a:gd name="connsiteX1" fmla="*/ 1334232 w 1334232"/>
                <a:gd name="connsiteY1" fmla="*/ 12106 h 2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4232" h="24213">
                  <a:moveTo>
                    <a:pt x="0" y="12106"/>
                  </a:moveTo>
                  <a:lnTo>
                    <a:pt x="1334232" y="1210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6458" tIns="-21250" rIns="646462" bIns="-2124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460153" y="1866280"/>
              <a:ext cx="1403362" cy="701681"/>
            </a:xfrm>
            <a:custGeom>
              <a:avLst/>
              <a:gdLst>
                <a:gd name="connsiteX0" fmla="*/ 0 w 1403362"/>
                <a:gd name="connsiteY0" fmla="*/ 70168 h 701681"/>
                <a:gd name="connsiteX1" fmla="*/ 70168 w 1403362"/>
                <a:gd name="connsiteY1" fmla="*/ 0 h 701681"/>
                <a:gd name="connsiteX2" fmla="*/ 1333194 w 1403362"/>
                <a:gd name="connsiteY2" fmla="*/ 0 h 701681"/>
                <a:gd name="connsiteX3" fmla="*/ 1403362 w 1403362"/>
                <a:gd name="connsiteY3" fmla="*/ 70168 h 701681"/>
                <a:gd name="connsiteX4" fmla="*/ 1403362 w 1403362"/>
                <a:gd name="connsiteY4" fmla="*/ 631513 h 701681"/>
                <a:gd name="connsiteX5" fmla="*/ 1333194 w 1403362"/>
                <a:gd name="connsiteY5" fmla="*/ 701681 h 701681"/>
                <a:gd name="connsiteX6" fmla="*/ 70168 w 1403362"/>
                <a:gd name="connsiteY6" fmla="*/ 701681 h 701681"/>
                <a:gd name="connsiteX7" fmla="*/ 0 w 1403362"/>
                <a:gd name="connsiteY7" fmla="*/ 631513 h 701681"/>
                <a:gd name="connsiteX8" fmla="*/ 0 w 1403362"/>
                <a:gd name="connsiteY8" fmla="*/ 70168 h 70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3362" h="701681">
                  <a:moveTo>
                    <a:pt x="0" y="70168"/>
                  </a:moveTo>
                  <a:cubicBezTo>
                    <a:pt x="0" y="31415"/>
                    <a:pt x="31415" y="0"/>
                    <a:pt x="70168" y="0"/>
                  </a:cubicBezTo>
                  <a:lnTo>
                    <a:pt x="1333194" y="0"/>
                  </a:lnTo>
                  <a:cubicBezTo>
                    <a:pt x="1371947" y="0"/>
                    <a:pt x="1403362" y="31415"/>
                    <a:pt x="1403362" y="70168"/>
                  </a:cubicBezTo>
                  <a:lnTo>
                    <a:pt x="1403362" y="631513"/>
                  </a:lnTo>
                  <a:cubicBezTo>
                    <a:pt x="1403362" y="670266"/>
                    <a:pt x="1371947" y="701681"/>
                    <a:pt x="1333194" y="701681"/>
                  </a:cubicBezTo>
                  <a:lnTo>
                    <a:pt x="70168" y="701681"/>
                  </a:lnTo>
                  <a:cubicBezTo>
                    <a:pt x="31415" y="701681"/>
                    <a:pt x="0" y="670266"/>
                    <a:pt x="0" y="631513"/>
                  </a:cubicBezTo>
                  <a:lnTo>
                    <a:pt x="0" y="70168"/>
                  </a:lnTo>
                  <a:close/>
                </a:path>
              </a:pathLst>
            </a:custGeom>
            <a:solidFill>
              <a:srgbClr val="FF5F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67" tIns="26267" rIns="26267" bIns="26267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solidFill>
                    <a:srgbClr val="000099"/>
                  </a:solidFill>
                  <a:latin typeface="Arial Narrow" panose="020B0606020202030204" pitchFamily="34" charset="0"/>
                </a:rPr>
                <a:t>ТРАДИЦИОННОЕ ГОЛОСОВАНИЕ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5085477" y="1862715"/>
              <a:ext cx="3135929" cy="701681"/>
            </a:xfrm>
            <a:custGeom>
              <a:avLst/>
              <a:gdLst>
                <a:gd name="connsiteX0" fmla="*/ 0 w 1403362"/>
                <a:gd name="connsiteY0" fmla="*/ 70168 h 701681"/>
                <a:gd name="connsiteX1" fmla="*/ 70168 w 1403362"/>
                <a:gd name="connsiteY1" fmla="*/ 0 h 701681"/>
                <a:gd name="connsiteX2" fmla="*/ 1333194 w 1403362"/>
                <a:gd name="connsiteY2" fmla="*/ 0 h 701681"/>
                <a:gd name="connsiteX3" fmla="*/ 1403362 w 1403362"/>
                <a:gd name="connsiteY3" fmla="*/ 70168 h 701681"/>
                <a:gd name="connsiteX4" fmla="*/ 1403362 w 1403362"/>
                <a:gd name="connsiteY4" fmla="*/ 631513 h 701681"/>
                <a:gd name="connsiteX5" fmla="*/ 1333194 w 1403362"/>
                <a:gd name="connsiteY5" fmla="*/ 701681 h 701681"/>
                <a:gd name="connsiteX6" fmla="*/ 70168 w 1403362"/>
                <a:gd name="connsiteY6" fmla="*/ 701681 h 701681"/>
                <a:gd name="connsiteX7" fmla="*/ 0 w 1403362"/>
                <a:gd name="connsiteY7" fmla="*/ 631513 h 701681"/>
                <a:gd name="connsiteX8" fmla="*/ 0 w 1403362"/>
                <a:gd name="connsiteY8" fmla="*/ 70168 h 70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3362" h="701681">
                  <a:moveTo>
                    <a:pt x="0" y="70168"/>
                  </a:moveTo>
                  <a:cubicBezTo>
                    <a:pt x="0" y="31415"/>
                    <a:pt x="31415" y="0"/>
                    <a:pt x="70168" y="0"/>
                  </a:cubicBezTo>
                  <a:lnTo>
                    <a:pt x="1333194" y="0"/>
                  </a:lnTo>
                  <a:cubicBezTo>
                    <a:pt x="1371947" y="0"/>
                    <a:pt x="1403362" y="31415"/>
                    <a:pt x="1403362" y="70168"/>
                  </a:cubicBezTo>
                  <a:lnTo>
                    <a:pt x="1403362" y="631513"/>
                  </a:lnTo>
                  <a:cubicBezTo>
                    <a:pt x="1403362" y="670266"/>
                    <a:pt x="1371947" y="701681"/>
                    <a:pt x="1333194" y="701681"/>
                  </a:cubicBezTo>
                  <a:lnTo>
                    <a:pt x="70168" y="701681"/>
                  </a:lnTo>
                  <a:cubicBezTo>
                    <a:pt x="31415" y="701681"/>
                    <a:pt x="0" y="670266"/>
                    <a:pt x="0" y="631513"/>
                  </a:cubicBezTo>
                  <a:lnTo>
                    <a:pt x="0" y="70168"/>
                  </a:lnTo>
                  <a:close/>
                </a:path>
              </a:pathLst>
            </a:custGeom>
            <a:solidFill>
              <a:srgbClr val="FF5F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67" tIns="26267" rIns="26267" bIns="26267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</a:pPr>
              <a:r>
                <a:rPr lang="ru-RU" sz="1100" b="1" dirty="0">
                  <a:solidFill>
                    <a:srgbClr val="000099"/>
                  </a:solidFill>
                  <a:latin typeface="Arial Narrow" panose="020B0606020202030204" pitchFamily="34" charset="0"/>
                </a:rPr>
                <a:t>ГОЛОСУЮТ В ОБЩЕМ </a:t>
              </a:r>
              <a:r>
                <a:rPr lang="ru-RU" sz="1100" b="1" dirty="0" smtClean="0">
                  <a:solidFill>
                    <a:srgbClr val="000099"/>
                  </a:solidFill>
                  <a:latin typeface="Arial Narrow" panose="020B0606020202030204" pitchFamily="34" charset="0"/>
                </a:rPr>
                <a:t>ПОРЯДКЕ</a:t>
              </a: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</a:pPr>
              <a:r>
                <a:rPr lang="ru-RU" sz="1100" b="1" dirty="0" smtClean="0">
                  <a:solidFill>
                    <a:srgbClr val="000099"/>
                  </a:solidFill>
                  <a:latin typeface="Arial Narrow" panose="020B0606020202030204" pitchFamily="34" charset="0"/>
                </a:rPr>
                <a:t>В ДЕНЬ ГОЛОСОВАНИЯ В ПОМЕЩЕНИИ И ВНЕ ПОМЕЩЕНИЯ ДЛЯ ГОЛОСОВАНИЯ</a:t>
              </a: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</a:pPr>
              <a:r>
                <a:rPr lang="ru-RU" sz="1100" b="1" dirty="0" smtClean="0">
                  <a:solidFill>
                    <a:srgbClr val="000099"/>
                  </a:solidFill>
                  <a:latin typeface="Arial Narrow" panose="020B0606020202030204" pitchFamily="34" charset="0"/>
                </a:rPr>
                <a:t>1 ИЮЛЯ 2020 ГОДА</a:t>
              </a:r>
              <a:endParaRPr lang="ru-RU" sz="1100" b="1" dirty="0">
                <a:solidFill>
                  <a:srgbClr val="000099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 rot="19512576">
              <a:off x="2701111" y="3411539"/>
              <a:ext cx="761555" cy="221807"/>
            </a:xfrm>
            <a:custGeom>
              <a:avLst/>
              <a:gdLst>
                <a:gd name="connsiteX0" fmla="*/ 0 w 691298"/>
                <a:gd name="connsiteY0" fmla="*/ 12106 h 24213"/>
                <a:gd name="connsiteX1" fmla="*/ 691298 w 691298"/>
                <a:gd name="connsiteY1" fmla="*/ 12106 h 2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1298" h="24213">
                  <a:moveTo>
                    <a:pt x="0" y="12106"/>
                  </a:moveTo>
                  <a:lnTo>
                    <a:pt x="691298" y="1210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1065" tIns="-5176" rIns="341068" bIns="-5176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441260" y="2682945"/>
              <a:ext cx="1403362" cy="851136"/>
            </a:xfrm>
            <a:custGeom>
              <a:avLst/>
              <a:gdLst>
                <a:gd name="connsiteX0" fmla="*/ 0 w 1403362"/>
                <a:gd name="connsiteY0" fmla="*/ 70168 h 701681"/>
                <a:gd name="connsiteX1" fmla="*/ 70168 w 1403362"/>
                <a:gd name="connsiteY1" fmla="*/ 0 h 701681"/>
                <a:gd name="connsiteX2" fmla="*/ 1333194 w 1403362"/>
                <a:gd name="connsiteY2" fmla="*/ 0 h 701681"/>
                <a:gd name="connsiteX3" fmla="*/ 1403362 w 1403362"/>
                <a:gd name="connsiteY3" fmla="*/ 70168 h 701681"/>
                <a:gd name="connsiteX4" fmla="*/ 1403362 w 1403362"/>
                <a:gd name="connsiteY4" fmla="*/ 631513 h 701681"/>
                <a:gd name="connsiteX5" fmla="*/ 1333194 w 1403362"/>
                <a:gd name="connsiteY5" fmla="*/ 701681 h 701681"/>
                <a:gd name="connsiteX6" fmla="*/ 70168 w 1403362"/>
                <a:gd name="connsiteY6" fmla="*/ 701681 h 701681"/>
                <a:gd name="connsiteX7" fmla="*/ 0 w 1403362"/>
                <a:gd name="connsiteY7" fmla="*/ 631513 h 701681"/>
                <a:gd name="connsiteX8" fmla="*/ 0 w 1403362"/>
                <a:gd name="connsiteY8" fmla="*/ 70168 h 70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3362" h="701681">
                  <a:moveTo>
                    <a:pt x="0" y="70168"/>
                  </a:moveTo>
                  <a:cubicBezTo>
                    <a:pt x="0" y="31415"/>
                    <a:pt x="31415" y="0"/>
                    <a:pt x="70168" y="0"/>
                  </a:cubicBezTo>
                  <a:lnTo>
                    <a:pt x="1333194" y="0"/>
                  </a:lnTo>
                  <a:cubicBezTo>
                    <a:pt x="1371947" y="0"/>
                    <a:pt x="1403362" y="31415"/>
                    <a:pt x="1403362" y="70168"/>
                  </a:cubicBezTo>
                  <a:lnTo>
                    <a:pt x="1403362" y="631513"/>
                  </a:lnTo>
                  <a:cubicBezTo>
                    <a:pt x="1403362" y="670266"/>
                    <a:pt x="1371947" y="701681"/>
                    <a:pt x="1333194" y="701681"/>
                  </a:cubicBezTo>
                  <a:lnTo>
                    <a:pt x="70168" y="701681"/>
                  </a:lnTo>
                  <a:cubicBezTo>
                    <a:pt x="31415" y="701681"/>
                    <a:pt x="0" y="670266"/>
                    <a:pt x="0" y="631513"/>
                  </a:cubicBezTo>
                  <a:lnTo>
                    <a:pt x="0" y="70168"/>
                  </a:lnTo>
                  <a:close/>
                </a:path>
              </a:pathLst>
            </a:custGeom>
            <a:solidFill>
              <a:srgbClr val="3399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67" tIns="26267" rIns="26267" bIns="26267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>
                  <a:solidFill>
                    <a:srgbClr val="000099"/>
                  </a:solidFill>
                  <a:latin typeface="Arial Narrow" panose="020B0606020202030204" pitchFamily="34" charset="0"/>
                </a:rPr>
                <a:t>В ТРУДНОДОСТУПНЫХ И ОТДАЛЕННЫХ МЕСТНОСТЯХ</a:t>
              </a: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4813351" y="2944093"/>
              <a:ext cx="561345" cy="24213"/>
            </a:xfrm>
            <a:custGeom>
              <a:avLst/>
              <a:gdLst>
                <a:gd name="connsiteX0" fmla="*/ 0 w 561345"/>
                <a:gd name="connsiteY0" fmla="*/ 12106 h 24213"/>
                <a:gd name="connsiteX1" fmla="*/ 561345 w 561345"/>
                <a:gd name="connsiteY1" fmla="*/ 12106 h 2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1345" h="24213">
                  <a:moveTo>
                    <a:pt x="0" y="12106"/>
                  </a:moveTo>
                  <a:lnTo>
                    <a:pt x="561345" y="12106"/>
                  </a:lnTo>
                </a:path>
              </a:pathLst>
            </a:custGeom>
            <a:noFill/>
            <a:ln>
              <a:solidFill>
                <a:srgbClr val="3399FF"/>
              </a:solidFill>
            </a:ln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339" tIns="-1927" rIns="279339" bIns="-192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5111521" y="2680590"/>
              <a:ext cx="3109885" cy="412043"/>
            </a:xfrm>
            <a:custGeom>
              <a:avLst/>
              <a:gdLst>
                <a:gd name="connsiteX0" fmla="*/ 0 w 1403362"/>
                <a:gd name="connsiteY0" fmla="*/ 70168 h 701681"/>
                <a:gd name="connsiteX1" fmla="*/ 70168 w 1403362"/>
                <a:gd name="connsiteY1" fmla="*/ 0 h 701681"/>
                <a:gd name="connsiteX2" fmla="*/ 1333194 w 1403362"/>
                <a:gd name="connsiteY2" fmla="*/ 0 h 701681"/>
                <a:gd name="connsiteX3" fmla="*/ 1403362 w 1403362"/>
                <a:gd name="connsiteY3" fmla="*/ 70168 h 701681"/>
                <a:gd name="connsiteX4" fmla="*/ 1403362 w 1403362"/>
                <a:gd name="connsiteY4" fmla="*/ 631513 h 701681"/>
                <a:gd name="connsiteX5" fmla="*/ 1333194 w 1403362"/>
                <a:gd name="connsiteY5" fmla="*/ 701681 h 701681"/>
                <a:gd name="connsiteX6" fmla="*/ 70168 w 1403362"/>
                <a:gd name="connsiteY6" fmla="*/ 701681 h 701681"/>
                <a:gd name="connsiteX7" fmla="*/ 0 w 1403362"/>
                <a:gd name="connsiteY7" fmla="*/ 631513 h 701681"/>
                <a:gd name="connsiteX8" fmla="*/ 0 w 1403362"/>
                <a:gd name="connsiteY8" fmla="*/ 70168 h 70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3362" h="701681">
                  <a:moveTo>
                    <a:pt x="0" y="70168"/>
                  </a:moveTo>
                  <a:cubicBezTo>
                    <a:pt x="0" y="31415"/>
                    <a:pt x="31415" y="0"/>
                    <a:pt x="70168" y="0"/>
                  </a:cubicBezTo>
                  <a:lnTo>
                    <a:pt x="1333194" y="0"/>
                  </a:lnTo>
                  <a:cubicBezTo>
                    <a:pt x="1371947" y="0"/>
                    <a:pt x="1403362" y="31415"/>
                    <a:pt x="1403362" y="70168"/>
                  </a:cubicBezTo>
                  <a:lnTo>
                    <a:pt x="1403362" y="631513"/>
                  </a:lnTo>
                  <a:cubicBezTo>
                    <a:pt x="1403362" y="670266"/>
                    <a:pt x="1371947" y="701681"/>
                    <a:pt x="1333194" y="701681"/>
                  </a:cubicBezTo>
                  <a:lnTo>
                    <a:pt x="70168" y="701681"/>
                  </a:lnTo>
                  <a:cubicBezTo>
                    <a:pt x="31415" y="701681"/>
                    <a:pt x="0" y="670266"/>
                    <a:pt x="0" y="631513"/>
                  </a:cubicBezTo>
                  <a:lnTo>
                    <a:pt x="0" y="70168"/>
                  </a:lnTo>
                  <a:close/>
                </a:path>
              </a:pathLst>
            </a:custGeom>
            <a:solidFill>
              <a:srgbClr val="3399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67" tIns="26267" rIns="26267" bIns="26267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000099"/>
                  </a:solidFill>
                  <a:latin typeface="Arial Narrow" panose="020B0606020202030204" pitchFamily="34" charset="0"/>
                </a:rPr>
                <a:t>ГОЛОСОВАНИЕ ВСЕГО УЧАСТКА ПРОВОДИТСЯ НЕ РАНЕЕ ЧЕМ ЗА 20 ДНЕЙ ДО ДНЯ ГОЛОСОВАНИЯ</a:t>
              </a:r>
              <a:endParaRPr lang="ru-RU" sz="1100" b="1" dirty="0">
                <a:solidFill>
                  <a:srgbClr val="000099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8505722" y="2723550"/>
              <a:ext cx="738903" cy="792309"/>
            </a:xfrm>
            <a:custGeom>
              <a:avLst/>
              <a:gdLst>
                <a:gd name="connsiteX0" fmla="*/ 0 w 1403362"/>
                <a:gd name="connsiteY0" fmla="*/ 70168 h 701681"/>
                <a:gd name="connsiteX1" fmla="*/ 70168 w 1403362"/>
                <a:gd name="connsiteY1" fmla="*/ 0 h 701681"/>
                <a:gd name="connsiteX2" fmla="*/ 1333194 w 1403362"/>
                <a:gd name="connsiteY2" fmla="*/ 0 h 701681"/>
                <a:gd name="connsiteX3" fmla="*/ 1403362 w 1403362"/>
                <a:gd name="connsiteY3" fmla="*/ 70168 h 701681"/>
                <a:gd name="connsiteX4" fmla="*/ 1403362 w 1403362"/>
                <a:gd name="connsiteY4" fmla="*/ 631513 h 701681"/>
                <a:gd name="connsiteX5" fmla="*/ 1333194 w 1403362"/>
                <a:gd name="connsiteY5" fmla="*/ 701681 h 701681"/>
                <a:gd name="connsiteX6" fmla="*/ 70168 w 1403362"/>
                <a:gd name="connsiteY6" fmla="*/ 701681 h 701681"/>
                <a:gd name="connsiteX7" fmla="*/ 0 w 1403362"/>
                <a:gd name="connsiteY7" fmla="*/ 631513 h 701681"/>
                <a:gd name="connsiteX8" fmla="*/ 0 w 1403362"/>
                <a:gd name="connsiteY8" fmla="*/ 70168 h 70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3362" h="701681">
                  <a:moveTo>
                    <a:pt x="0" y="70168"/>
                  </a:moveTo>
                  <a:cubicBezTo>
                    <a:pt x="0" y="31415"/>
                    <a:pt x="31415" y="0"/>
                    <a:pt x="70168" y="0"/>
                  </a:cubicBezTo>
                  <a:lnTo>
                    <a:pt x="1333194" y="0"/>
                  </a:lnTo>
                  <a:cubicBezTo>
                    <a:pt x="1371947" y="0"/>
                    <a:pt x="1403362" y="31415"/>
                    <a:pt x="1403362" y="70168"/>
                  </a:cubicBezTo>
                  <a:lnTo>
                    <a:pt x="1403362" y="631513"/>
                  </a:lnTo>
                  <a:cubicBezTo>
                    <a:pt x="1403362" y="670266"/>
                    <a:pt x="1371947" y="701681"/>
                    <a:pt x="1333194" y="701681"/>
                  </a:cubicBezTo>
                  <a:lnTo>
                    <a:pt x="70168" y="701681"/>
                  </a:lnTo>
                  <a:cubicBezTo>
                    <a:pt x="31415" y="701681"/>
                    <a:pt x="0" y="670266"/>
                    <a:pt x="0" y="631513"/>
                  </a:cubicBezTo>
                  <a:lnTo>
                    <a:pt x="0" y="7016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67" tIns="26267" rIns="26267" bIns="26267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П. </a:t>
              </a:r>
              <a:r>
                <a:rPr lang="ru-RU" sz="12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10.2</a:t>
              </a: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 </a:t>
              </a:r>
              <a:r>
                <a:rPr lang="ru-RU" sz="12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ПОРЯДКА</a:t>
              </a: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5123341" y="3113394"/>
              <a:ext cx="3098065" cy="402465"/>
            </a:xfrm>
            <a:custGeom>
              <a:avLst/>
              <a:gdLst>
                <a:gd name="connsiteX0" fmla="*/ 0 w 1403362"/>
                <a:gd name="connsiteY0" fmla="*/ 70168 h 701681"/>
                <a:gd name="connsiteX1" fmla="*/ 70168 w 1403362"/>
                <a:gd name="connsiteY1" fmla="*/ 0 h 701681"/>
                <a:gd name="connsiteX2" fmla="*/ 1333194 w 1403362"/>
                <a:gd name="connsiteY2" fmla="*/ 0 h 701681"/>
                <a:gd name="connsiteX3" fmla="*/ 1403362 w 1403362"/>
                <a:gd name="connsiteY3" fmla="*/ 70168 h 701681"/>
                <a:gd name="connsiteX4" fmla="*/ 1403362 w 1403362"/>
                <a:gd name="connsiteY4" fmla="*/ 631513 h 701681"/>
                <a:gd name="connsiteX5" fmla="*/ 1333194 w 1403362"/>
                <a:gd name="connsiteY5" fmla="*/ 701681 h 701681"/>
                <a:gd name="connsiteX6" fmla="*/ 70168 w 1403362"/>
                <a:gd name="connsiteY6" fmla="*/ 701681 h 701681"/>
                <a:gd name="connsiteX7" fmla="*/ 0 w 1403362"/>
                <a:gd name="connsiteY7" fmla="*/ 631513 h 701681"/>
                <a:gd name="connsiteX8" fmla="*/ 0 w 1403362"/>
                <a:gd name="connsiteY8" fmla="*/ 70168 h 70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3362" h="701681">
                  <a:moveTo>
                    <a:pt x="0" y="70168"/>
                  </a:moveTo>
                  <a:cubicBezTo>
                    <a:pt x="0" y="31415"/>
                    <a:pt x="31415" y="0"/>
                    <a:pt x="70168" y="0"/>
                  </a:cubicBezTo>
                  <a:lnTo>
                    <a:pt x="1333194" y="0"/>
                  </a:lnTo>
                  <a:cubicBezTo>
                    <a:pt x="1371947" y="0"/>
                    <a:pt x="1403362" y="31415"/>
                    <a:pt x="1403362" y="70168"/>
                  </a:cubicBezTo>
                  <a:lnTo>
                    <a:pt x="1403362" y="631513"/>
                  </a:lnTo>
                  <a:cubicBezTo>
                    <a:pt x="1403362" y="670266"/>
                    <a:pt x="1371947" y="701681"/>
                    <a:pt x="1333194" y="701681"/>
                  </a:cubicBezTo>
                  <a:lnTo>
                    <a:pt x="70168" y="701681"/>
                  </a:lnTo>
                  <a:cubicBezTo>
                    <a:pt x="31415" y="701681"/>
                    <a:pt x="0" y="670266"/>
                    <a:pt x="0" y="631513"/>
                  </a:cubicBezTo>
                  <a:lnTo>
                    <a:pt x="0" y="70168"/>
                  </a:lnTo>
                  <a:close/>
                </a:path>
              </a:pathLst>
            </a:custGeom>
            <a:solidFill>
              <a:srgbClr val="3399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67" tIns="26267" rIns="26267" bIns="26267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000099"/>
                  </a:solidFill>
                  <a:latin typeface="Arial Narrow" panose="020B0606020202030204" pitchFamily="34" charset="0"/>
                </a:rPr>
                <a:t>ГОЛОСОВАНИЕ ОТДЕЛЬНЫХ ГРУПП  </a:t>
              </a:r>
              <a:r>
                <a:rPr lang="ru-RU" sz="1100" b="1" dirty="0">
                  <a:solidFill>
                    <a:srgbClr val="000099"/>
                  </a:solidFill>
                  <a:latin typeface="Arial Narrow" panose="020B0606020202030204" pitchFamily="34" charset="0"/>
                </a:rPr>
                <a:t>ПРОВОДИТСЯ НЕ РАНЕЕ ЧЕМ ЗА 20 ДНЕЙ ДО ДНЯ ГОЛОСОВАНИЯ</a:t>
              </a: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8522599" y="3649629"/>
              <a:ext cx="754636" cy="1300783"/>
            </a:xfrm>
            <a:custGeom>
              <a:avLst/>
              <a:gdLst>
                <a:gd name="connsiteX0" fmla="*/ 0 w 1403362"/>
                <a:gd name="connsiteY0" fmla="*/ 70168 h 701681"/>
                <a:gd name="connsiteX1" fmla="*/ 70168 w 1403362"/>
                <a:gd name="connsiteY1" fmla="*/ 0 h 701681"/>
                <a:gd name="connsiteX2" fmla="*/ 1333194 w 1403362"/>
                <a:gd name="connsiteY2" fmla="*/ 0 h 701681"/>
                <a:gd name="connsiteX3" fmla="*/ 1403362 w 1403362"/>
                <a:gd name="connsiteY3" fmla="*/ 70168 h 701681"/>
                <a:gd name="connsiteX4" fmla="*/ 1403362 w 1403362"/>
                <a:gd name="connsiteY4" fmla="*/ 631513 h 701681"/>
                <a:gd name="connsiteX5" fmla="*/ 1333194 w 1403362"/>
                <a:gd name="connsiteY5" fmla="*/ 701681 h 701681"/>
                <a:gd name="connsiteX6" fmla="*/ 70168 w 1403362"/>
                <a:gd name="connsiteY6" fmla="*/ 701681 h 701681"/>
                <a:gd name="connsiteX7" fmla="*/ 0 w 1403362"/>
                <a:gd name="connsiteY7" fmla="*/ 631513 h 701681"/>
                <a:gd name="connsiteX8" fmla="*/ 0 w 1403362"/>
                <a:gd name="connsiteY8" fmla="*/ 70168 h 70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3362" h="701681">
                  <a:moveTo>
                    <a:pt x="0" y="70168"/>
                  </a:moveTo>
                  <a:cubicBezTo>
                    <a:pt x="0" y="31415"/>
                    <a:pt x="31415" y="0"/>
                    <a:pt x="70168" y="0"/>
                  </a:cubicBezTo>
                  <a:lnTo>
                    <a:pt x="1333194" y="0"/>
                  </a:lnTo>
                  <a:cubicBezTo>
                    <a:pt x="1371947" y="0"/>
                    <a:pt x="1403362" y="31415"/>
                    <a:pt x="1403362" y="70168"/>
                  </a:cubicBezTo>
                  <a:lnTo>
                    <a:pt x="1403362" y="631513"/>
                  </a:lnTo>
                  <a:cubicBezTo>
                    <a:pt x="1403362" y="670266"/>
                    <a:pt x="1371947" y="701681"/>
                    <a:pt x="1333194" y="701681"/>
                  </a:cubicBezTo>
                  <a:lnTo>
                    <a:pt x="70168" y="701681"/>
                  </a:lnTo>
                  <a:cubicBezTo>
                    <a:pt x="31415" y="701681"/>
                    <a:pt x="0" y="670266"/>
                    <a:pt x="0" y="631513"/>
                  </a:cubicBezTo>
                  <a:lnTo>
                    <a:pt x="0" y="7016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67" tIns="26267" rIns="26267" bIns="26267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П.10.5, 10.6 </a:t>
              </a:r>
              <a:r>
                <a:rPr lang="ru-RU" sz="12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ПОРЯДКА</a:t>
              </a:r>
            </a:p>
          </p:txBody>
        </p:sp>
        <p:sp>
          <p:nvSpPr>
            <p:cNvPr id="23" name="Полилиния 22"/>
            <p:cNvSpPr/>
            <p:nvPr/>
          </p:nvSpPr>
          <p:spPr>
            <a:xfrm rot="3907178" flipV="1">
              <a:off x="2433148" y="4354228"/>
              <a:ext cx="1335393" cy="69174"/>
            </a:xfrm>
            <a:custGeom>
              <a:avLst/>
              <a:gdLst>
                <a:gd name="connsiteX0" fmla="*/ 0 w 1334232"/>
                <a:gd name="connsiteY0" fmla="*/ 12106 h 24213"/>
                <a:gd name="connsiteX1" fmla="*/ 1334232 w 1334232"/>
                <a:gd name="connsiteY1" fmla="*/ 12106 h 2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4232" h="24213">
                  <a:moveTo>
                    <a:pt x="0" y="12106"/>
                  </a:moveTo>
                  <a:lnTo>
                    <a:pt x="1334232" y="1210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6460" tIns="-21249" rIns="646460" bIns="-2125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3486410" y="5026783"/>
              <a:ext cx="1403362" cy="424146"/>
            </a:xfrm>
            <a:custGeom>
              <a:avLst/>
              <a:gdLst>
                <a:gd name="connsiteX0" fmla="*/ 0 w 1403362"/>
                <a:gd name="connsiteY0" fmla="*/ 70168 h 701681"/>
                <a:gd name="connsiteX1" fmla="*/ 70168 w 1403362"/>
                <a:gd name="connsiteY1" fmla="*/ 0 h 701681"/>
                <a:gd name="connsiteX2" fmla="*/ 1333194 w 1403362"/>
                <a:gd name="connsiteY2" fmla="*/ 0 h 701681"/>
                <a:gd name="connsiteX3" fmla="*/ 1403362 w 1403362"/>
                <a:gd name="connsiteY3" fmla="*/ 70168 h 701681"/>
                <a:gd name="connsiteX4" fmla="*/ 1403362 w 1403362"/>
                <a:gd name="connsiteY4" fmla="*/ 631513 h 701681"/>
                <a:gd name="connsiteX5" fmla="*/ 1333194 w 1403362"/>
                <a:gd name="connsiteY5" fmla="*/ 701681 h 701681"/>
                <a:gd name="connsiteX6" fmla="*/ 70168 w 1403362"/>
                <a:gd name="connsiteY6" fmla="*/ 701681 h 701681"/>
                <a:gd name="connsiteX7" fmla="*/ 0 w 1403362"/>
                <a:gd name="connsiteY7" fmla="*/ 631513 h 701681"/>
                <a:gd name="connsiteX8" fmla="*/ 0 w 1403362"/>
                <a:gd name="connsiteY8" fmla="*/ 70168 h 70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3362" h="701681">
                  <a:moveTo>
                    <a:pt x="0" y="70168"/>
                  </a:moveTo>
                  <a:cubicBezTo>
                    <a:pt x="0" y="31415"/>
                    <a:pt x="31415" y="0"/>
                    <a:pt x="70168" y="0"/>
                  </a:cubicBezTo>
                  <a:lnTo>
                    <a:pt x="1333194" y="0"/>
                  </a:lnTo>
                  <a:cubicBezTo>
                    <a:pt x="1371947" y="0"/>
                    <a:pt x="1403362" y="31415"/>
                    <a:pt x="1403362" y="70168"/>
                  </a:cubicBezTo>
                  <a:lnTo>
                    <a:pt x="1403362" y="631513"/>
                  </a:lnTo>
                  <a:cubicBezTo>
                    <a:pt x="1403362" y="670266"/>
                    <a:pt x="1371947" y="701681"/>
                    <a:pt x="1333194" y="701681"/>
                  </a:cubicBezTo>
                  <a:lnTo>
                    <a:pt x="70168" y="701681"/>
                  </a:lnTo>
                  <a:cubicBezTo>
                    <a:pt x="31415" y="701681"/>
                    <a:pt x="0" y="670266"/>
                    <a:pt x="0" y="631513"/>
                  </a:cubicBezTo>
                  <a:lnTo>
                    <a:pt x="0" y="70168"/>
                  </a:lnTo>
                  <a:close/>
                </a:path>
              </a:pathLst>
            </a:custGeom>
            <a:solidFill>
              <a:srgbClr val="CC00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67" tIns="26267" rIns="26267" bIns="26267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rgbClr val="000099"/>
                  </a:solidFill>
                  <a:latin typeface="Arial Narrow" panose="020B0606020202030204" pitchFamily="34" charset="0"/>
                </a:rPr>
                <a:t>УЧАСТНИКИ </a:t>
              </a:r>
              <a:r>
                <a:rPr lang="ru-RU" sz="1200" b="1" dirty="0">
                  <a:solidFill>
                    <a:srgbClr val="000099"/>
                  </a:solidFill>
                  <a:latin typeface="Arial Narrow" panose="020B0606020202030204" pitchFamily="34" charset="0"/>
                </a:rPr>
                <a:t>ГОЛОСОВАНИЯ</a:t>
              </a:r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5094023" y="3884145"/>
              <a:ext cx="3135929" cy="309074"/>
            </a:xfrm>
            <a:custGeom>
              <a:avLst/>
              <a:gdLst>
                <a:gd name="connsiteX0" fmla="*/ 0 w 1403362"/>
                <a:gd name="connsiteY0" fmla="*/ 70168 h 701681"/>
                <a:gd name="connsiteX1" fmla="*/ 70168 w 1403362"/>
                <a:gd name="connsiteY1" fmla="*/ 0 h 701681"/>
                <a:gd name="connsiteX2" fmla="*/ 1333194 w 1403362"/>
                <a:gd name="connsiteY2" fmla="*/ 0 h 701681"/>
                <a:gd name="connsiteX3" fmla="*/ 1403362 w 1403362"/>
                <a:gd name="connsiteY3" fmla="*/ 70168 h 701681"/>
                <a:gd name="connsiteX4" fmla="*/ 1403362 w 1403362"/>
                <a:gd name="connsiteY4" fmla="*/ 631513 h 701681"/>
                <a:gd name="connsiteX5" fmla="*/ 1333194 w 1403362"/>
                <a:gd name="connsiteY5" fmla="*/ 701681 h 701681"/>
                <a:gd name="connsiteX6" fmla="*/ 70168 w 1403362"/>
                <a:gd name="connsiteY6" fmla="*/ 701681 h 701681"/>
                <a:gd name="connsiteX7" fmla="*/ 0 w 1403362"/>
                <a:gd name="connsiteY7" fmla="*/ 631513 h 701681"/>
                <a:gd name="connsiteX8" fmla="*/ 0 w 1403362"/>
                <a:gd name="connsiteY8" fmla="*/ 70168 h 70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3362" h="701681">
                  <a:moveTo>
                    <a:pt x="0" y="70168"/>
                  </a:moveTo>
                  <a:cubicBezTo>
                    <a:pt x="0" y="31415"/>
                    <a:pt x="31415" y="0"/>
                    <a:pt x="70168" y="0"/>
                  </a:cubicBezTo>
                  <a:lnTo>
                    <a:pt x="1333194" y="0"/>
                  </a:lnTo>
                  <a:cubicBezTo>
                    <a:pt x="1371947" y="0"/>
                    <a:pt x="1403362" y="31415"/>
                    <a:pt x="1403362" y="70168"/>
                  </a:cubicBezTo>
                  <a:lnTo>
                    <a:pt x="1403362" y="631513"/>
                  </a:lnTo>
                  <a:cubicBezTo>
                    <a:pt x="1403362" y="670266"/>
                    <a:pt x="1371947" y="701681"/>
                    <a:pt x="1333194" y="701681"/>
                  </a:cubicBezTo>
                  <a:lnTo>
                    <a:pt x="70168" y="701681"/>
                  </a:lnTo>
                  <a:cubicBezTo>
                    <a:pt x="31415" y="701681"/>
                    <a:pt x="0" y="670266"/>
                    <a:pt x="0" y="631513"/>
                  </a:cubicBezTo>
                  <a:lnTo>
                    <a:pt x="0" y="70168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67" tIns="26267" rIns="26267" bIns="26267" numCol="1" spcCol="1270" anchor="ctr" anchorCtr="0">
              <a:noAutofit/>
            </a:bodyPr>
            <a:lstStyle/>
            <a:p>
              <a:pPr marL="179388" defTabSz="400050">
                <a:lnSpc>
                  <a:spcPct val="90000"/>
                </a:lnSpc>
                <a:spcBef>
                  <a:spcPct val="0"/>
                </a:spcBef>
              </a:pPr>
              <a:r>
                <a:rPr lang="ru-RU" sz="1100" dirty="0" smtClean="0">
                  <a:solidFill>
                    <a:srgbClr val="000099"/>
                  </a:solidFill>
                  <a:latin typeface="Arial Narrow" panose="020B0606020202030204" pitchFamily="34" charset="0"/>
                </a:rPr>
                <a:t>В ПОМЕЩЕНИИ </a:t>
              </a:r>
              <a:r>
                <a:rPr lang="ru-RU" sz="1100" dirty="0" smtClean="0">
                  <a:solidFill>
                    <a:srgbClr val="000099"/>
                  </a:solidFill>
                  <a:latin typeface="Arial Narrow" panose="020B0606020202030204" pitchFamily="34" charset="0"/>
                </a:rPr>
                <a:t>УЧАСТКОВОЙ  </a:t>
              </a:r>
              <a:r>
                <a:rPr lang="ru-RU" sz="1100" dirty="0" smtClean="0">
                  <a:solidFill>
                    <a:srgbClr val="000099"/>
                  </a:solidFill>
                  <a:latin typeface="Arial Narrow" panose="020B0606020202030204" pitchFamily="34" charset="0"/>
                </a:rPr>
                <a:t>КОМИССИИ</a:t>
              </a:r>
              <a:endParaRPr lang="ru-RU" sz="1100" dirty="0" smtClean="0">
                <a:solidFill>
                  <a:srgbClr val="000099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8522599" y="5026783"/>
              <a:ext cx="738904" cy="431043"/>
            </a:xfrm>
            <a:custGeom>
              <a:avLst/>
              <a:gdLst>
                <a:gd name="connsiteX0" fmla="*/ 0 w 1403362"/>
                <a:gd name="connsiteY0" fmla="*/ 70168 h 701681"/>
                <a:gd name="connsiteX1" fmla="*/ 70168 w 1403362"/>
                <a:gd name="connsiteY1" fmla="*/ 0 h 701681"/>
                <a:gd name="connsiteX2" fmla="*/ 1333194 w 1403362"/>
                <a:gd name="connsiteY2" fmla="*/ 0 h 701681"/>
                <a:gd name="connsiteX3" fmla="*/ 1403362 w 1403362"/>
                <a:gd name="connsiteY3" fmla="*/ 70168 h 701681"/>
                <a:gd name="connsiteX4" fmla="*/ 1403362 w 1403362"/>
                <a:gd name="connsiteY4" fmla="*/ 631513 h 701681"/>
                <a:gd name="connsiteX5" fmla="*/ 1333194 w 1403362"/>
                <a:gd name="connsiteY5" fmla="*/ 701681 h 701681"/>
                <a:gd name="connsiteX6" fmla="*/ 70168 w 1403362"/>
                <a:gd name="connsiteY6" fmla="*/ 701681 h 701681"/>
                <a:gd name="connsiteX7" fmla="*/ 0 w 1403362"/>
                <a:gd name="connsiteY7" fmla="*/ 631513 h 701681"/>
                <a:gd name="connsiteX8" fmla="*/ 0 w 1403362"/>
                <a:gd name="connsiteY8" fmla="*/ 70168 h 70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3362" h="701681">
                  <a:moveTo>
                    <a:pt x="0" y="70168"/>
                  </a:moveTo>
                  <a:cubicBezTo>
                    <a:pt x="0" y="31415"/>
                    <a:pt x="31415" y="0"/>
                    <a:pt x="70168" y="0"/>
                  </a:cubicBezTo>
                  <a:lnTo>
                    <a:pt x="1333194" y="0"/>
                  </a:lnTo>
                  <a:cubicBezTo>
                    <a:pt x="1371947" y="0"/>
                    <a:pt x="1403362" y="31415"/>
                    <a:pt x="1403362" y="70168"/>
                  </a:cubicBezTo>
                  <a:lnTo>
                    <a:pt x="1403362" y="631513"/>
                  </a:lnTo>
                  <a:cubicBezTo>
                    <a:pt x="1403362" y="670266"/>
                    <a:pt x="1371947" y="701681"/>
                    <a:pt x="1333194" y="701681"/>
                  </a:cubicBezTo>
                  <a:lnTo>
                    <a:pt x="70168" y="701681"/>
                  </a:lnTo>
                  <a:cubicBezTo>
                    <a:pt x="31415" y="701681"/>
                    <a:pt x="0" y="670266"/>
                    <a:pt x="0" y="631513"/>
                  </a:cubicBezTo>
                  <a:lnTo>
                    <a:pt x="0" y="7016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67" tIns="26267" rIns="26267" bIns="26267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РАЗДЕЛ 9 ПОРЯДКА</a:t>
              </a:r>
              <a:endParaRPr lang="ru-RU" sz="12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8505722" y="1888099"/>
              <a:ext cx="738904" cy="701681"/>
            </a:xfrm>
            <a:custGeom>
              <a:avLst/>
              <a:gdLst>
                <a:gd name="connsiteX0" fmla="*/ 0 w 1403362"/>
                <a:gd name="connsiteY0" fmla="*/ 70168 h 701681"/>
                <a:gd name="connsiteX1" fmla="*/ 70168 w 1403362"/>
                <a:gd name="connsiteY1" fmla="*/ 0 h 701681"/>
                <a:gd name="connsiteX2" fmla="*/ 1333194 w 1403362"/>
                <a:gd name="connsiteY2" fmla="*/ 0 h 701681"/>
                <a:gd name="connsiteX3" fmla="*/ 1403362 w 1403362"/>
                <a:gd name="connsiteY3" fmla="*/ 70168 h 701681"/>
                <a:gd name="connsiteX4" fmla="*/ 1403362 w 1403362"/>
                <a:gd name="connsiteY4" fmla="*/ 631513 h 701681"/>
                <a:gd name="connsiteX5" fmla="*/ 1333194 w 1403362"/>
                <a:gd name="connsiteY5" fmla="*/ 701681 h 701681"/>
                <a:gd name="connsiteX6" fmla="*/ 70168 w 1403362"/>
                <a:gd name="connsiteY6" fmla="*/ 701681 h 701681"/>
                <a:gd name="connsiteX7" fmla="*/ 0 w 1403362"/>
                <a:gd name="connsiteY7" fmla="*/ 631513 h 701681"/>
                <a:gd name="connsiteX8" fmla="*/ 0 w 1403362"/>
                <a:gd name="connsiteY8" fmla="*/ 70168 h 70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3362" h="701681">
                  <a:moveTo>
                    <a:pt x="0" y="70168"/>
                  </a:moveTo>
                  <a:cubicBezTo>
                    <a:pt x="0" y="31415"/>
                    <a:pt x="31415" y="0"/>
                    <a:pt x="70168" y="0"/>
                  </a:cubicBezTo>
                  <a:lnTo>
                    <a:pt x="1333194" y="0"/>
                  </a:lnTo>
                  <a:cubicBezTo>
                    <a:pt x="1371947" y="0"/>
                    <a:pt x="1403362" y="31415"/>
                    <a:pt x="1403362" y="70168"/>
                  </a:cubicBezTo>
                  <a:lnTo>
                    <a:pt x="1403362" y="631513"/>
                  </a:lnTo>
                  <a:cubicBezTo>
                    <a:pt x="1403362" y="670266"/>
                    <a:pt x="1371947" y="701681"/>
                    <a:pt x="1333194" y="701681"/>
                  </a:cubicBezTo>
                  <a:lnTo>
                    <a:pt x="70168" y="701681"/>
                  </a:lnTo>
                  <a:cubicBezTo>
                    <a:pt x="31415" y="701681"/>
                    <a:pt x="0" y="670266"/>
                    <a:pt x="0" y="631513"/>
                  </a:cubicBezTo>
                  <a:lnTo>
                    <a:pt x="0" y="7016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67" tIns="26267" rIns="26267" bIns="26267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П. </a:t>
              </a:r>
              <a:r>
                <a:rPr lang="ru-RU" sz="12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8.1</a:t>
              </a: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 </a:t>
              </a:r>
              <a:r>
                <a:rPr lang="ru-RU" sz="12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ПОРЯДКА</a:t>
              </a:r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3472516" y="3607731"/>
              <a:ext cx="1403362" cy="1380024"/>
            </a:xfrm>
            <a:custGeom>
              <a:avLst/>
              <a:gdLst>
                <a:gd name="connsiteX0" fmla="*/ 0 w 1403362"/>
                <a:gd name="connsiteY0" fmla="*/ 70168 h 701681"/>
                <a:gd name="connsiteX1" fmla="*/ 70168 w 1403362"/>
                <a:gd name="connsiteY1" fmla="*/ 0 h 701681"/>
                <a:gd name="connsiteX2" fmla="*/ 1333194 w 1403362"/>
                <a:gd name="connsiteY2" fmla="*/ 0 h 701681"/>
                <a:gd name="connsiteX3" fmla="*/ 1403362 w 1403362"/>
                <a:gd name="connsiteY3" fmla="*/ 70168 h 701681"/>
                <a:gd name="connsiteX4" fmla="*/ 1403362 w 1403362"/>
                <a:gd name="connsiteY4" fmla="*/ 631513 h 701681"/>
                <a:gd name="connsiteX5" fmla="*/ 1333194 w 1403362"/>
                <a:gd name="connsiteY5" fmla="*/ 701681 h 701681"/>
                <a:gd name="connsiteX6" fmla="*/ 70168 w 1403362"/>
                <a:gd name="connsiteY6" fmla="*/ 701681 h 701681"/>
                <a:gd name="connsiteX7" fmla="*/ 0 w 1403362"/>
                <a:gd name="connsiteY7" fmla="*/ 631513 h 701681"/>
                <a:gd name="connsiteX8" fmla="*/ 0 w 1403362"/>
                <a:gd name="connsiteY8" fmla="*/ 70168 h 70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3362" h="701681">
                  <a:moveTo>
                    <a:pt x="0" y="70168"/>
                  </a:moveTo>
                  <a:cubicBezTo>
                    <a:pt x="0" y="31415"/>
                    <a:pt x="31415" y="0"/>
                    <a:pt x="70168" y="0"/>
                  </a:cubicBezTo>
                  <a:lnTo>
                    <a:pt x="1333194" y="0"/>
                  </a:lnTo>
                  <a:cubicBezTo>
                    <a:pt x="1371947" y="0"/>
                    <a:pt x="1403362" y="31415"/>
                    <a:pt x="1403362" y="70168"/>
                  </a:cubicBezTo>
                  <a:lnTo>
                    <a:pt x="1403362" y="631513"/>
                  </a:lnTo>
                  <a:cubicBezTo>
                    <a:pt x="1403362" y="670266"/>
                    <a:pt x="1371947" y="701681"/>
                    <a:pt x="1333194" y="701681"/>
                  </a:cubicBezTo>
                  <a:lnTo>
                    <a:pt x="70168" y="701681"/>
                  </a:lnTo>
                  <a:cubicBezTo>
                    <a:pt x="31415" y="701681"/>
                    <a:pt x="0" y="670266"/>
                    <a:pt x="0" y="631513"/>
                  </a:cubicBezTo>
                  <a:lnTo>
                    <a:pt x="0" y="70168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67" tIns="26267" rIns="26267" bIns="26267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solidFill>
                    <a:srgbClr val="000099"/>
                  </a:solidFill>
                  <a:latin typeface="Arial Narrow" panose="020B0606020202030204" pitchFamily="34" charset="0"/>
                </a:rPr>
                <a:t>ГРУППЫ УЧАСТНИКОВ ГОЛОСОВАНИЯ</a:t>
              </a:r>
            </a:p>
          </p:txBody>
        </p:sp>
        <p:sp>
          <p:nvSpPr>
            <p:cNvPr id="44" name="Полилиния 43"/>
            <p:cNvSpPr/>
            <p:nvPr/>
          </p:nvSpPr>
          <p:spPr>
            <a:xfrm>
              <a:off x="5094024" y="5042392"/>
              <a:ext cx="3170219" cy="406206"/>
            </a:xfrm>
            <a:custGeom>
              <a:avLst/>
              <a:gdLst>
                <a:gd name="connsiteX0" fmla="*/ 0 w 1403362"/>
                <a:gd name="connsiteY0" fmla="*/ 70168 h 701681"/>
                <a:gd name="connsiteX1" fmla="*/ 70168 w 1403362"/>
                <a:gd name="connsiteY1" fmla="*/ 0 h 701681"/>
                <a:gd name="connsiteX2" fmla="*/ 1333194 w 1403362"/>
                <a:gd name="connsiteY2" fmla="*/ 0 h 701681"/>
                <a:gd name="connsiteX3" fmla="*/ 1403362 w 1403362"/>
                <a:gd name="connsiteY3" fmla="*/ 70168 h 701681"/>
                <a:gd name="connsiteX4" fmla="*/ 1403362 w 1403362"/>
                <a:gd name="connsiteY4" fmla="*/ 631513 h 701681"/>
                <a:gd name="connsiteX5" fmla="*/ 1333194 w 1403362"/>
                <a:gd name="connsiteY5" fmla="*/ 701681 h 701681"/>
                <a:gd name="connsiteX6" fmla="*/ 70168 w 1403362"/>
                <a:gd name="connsiteY6" fmla="*/ 701681 h 701681"/>
                <a:gd name="connsiteX7" fmla="*/ 0 w 1403362"/>
                <a:gd name="connsiteY7" fmla="*/ 631513 h 701681"/>
                <a:gd name="connsiteX8" fmla="*/ 0 w 1403362"/>
                <a:gd name="connsiteY8" fmla="*/ 70168 h 70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3362" h="701681">
                  <a:moveTo>
                    <a:pt x="0" y="70168"/>
                  </a:moveTo>
                  <a:cubicBezTo>
                    <a:pt x="0" y="31415"/>
                    <a:pt x="31415" y="0"/>
                    <a:pt x="70168" y="0"/>
                  </a:cubicBezTo>
                  <a:lnTo>
                    <a:pt x="1333194" y="0"/>
                  </a:lnTo>
                  <a:cubicBezTo>
                    <a:pt x="1371947" y="0"/>
                    <a:pt x="1403362" y="31415"/>
                    <a:pt x="1403362" y="70168"/>
                  </a:cubicBezTo>
                  <a:lnTo>
                    <a:pt x="1403362" y="631513"/>
                  </a:lnTo>
                  <a:cubicBezTo>
                    <a:pt x="1403362" y="670266"/>
                    <a:pt x="1371947" y="701681"/>
                    <a:pt x="1333194" y="701681"/>
                  </a:cubicBezTo>
                  <a:lnTo>
                    <a:pt x="70168" y="701681"/>
                  </a:lnTo>
                  <a:cubicBezTo>
                    <a:pt x="31415" y="701681"/>
                    <a:pt x="0" y="670266"/>
                    <a:pt x="0" y="631513"/>
                  </a:cubicBezTo>
                  <a:lnTo>
                    <a:pt x="0" y="70168"/>
                  </a:lnTo>
                  <a:close/>
                </a:path>
              </a:pathLst>
            </a:custGeom>
            <a:solidFill>
              <a:srgbClr val="CC00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67" tIns="26267" rIns="26267" bIns="26267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</a:pPr>
              <a:r>
                <a:rPr lang="ru-RU" sz="1100" b="1" dirty="0" smtClean="0">
                  <a:solidFill>
                    <a:srgbClr val="000099"/>
                  </a:solidFill>
                  <a:latin typeface="Arial Narrow" panose="020B0606020202030204" pitchFamily="34" charset="0"/>
                </a:rPr>
                <a:t>ГОЛОСОВАНИЕ ВНЕ ПОМЕЩЕНИЯ ДЛЯ ГОЛОСОВАНИЯ  ДО ДНЯ ГОЛОСОВАНИЯ</a:t>
              </a: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</a:pPr>
              <a:r>
                <a:rPr lang="ru-RU" sz="1100" b="1" dirty="0" smtClean="0">
                  <a:solidFill>
                    <a:srgbClr val="000099"/>
                  </a:solidFill>
                  <a:latin typeface="Arial Narrow" panose="020B0606020202030204" pitchFamily="34" charset="0"/>
                </a:rPr>
                <a:t>С 25 ИЮНЯ ПО 1 ИЮЛЯ 2020 ГОДА</a:t>
              </a:r>
              <a:endParaRPr lang="ru-RU" sz="1100" b="1" dirty="0">
                <a:solidFill>
                  <a:srgbClr val="000099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2" name="Полилиния 51"/>
            <p:cNvSpPr/>
            <p:nvPr/>
          </p:nvSpPr>
          <p:spPr>
            <a:xfrm rot="1832225">
              <a:off x="2726348" y="3810859"/>
              <a:ext cx="761555" cy="221807"/>
            </a:xfrm>
            <a:custGeom>
              <a:avLst/>
              <a:gdLst>
                <a:gd name="connsiteX0" fmla="*/ 0 w 691298"/>
                <a:gd name="connsiteY0" fmla="*/ 12106 h 24213"/>
                <a:gd name="connsiteX1" fmla="*/ 691298 w 691298"/>
                <a:gd name="connsiteY1" fmla="*/ 12106 h 2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1298" h="24213">
                  <a:moveTo>
                    <a:pt x="0" y="12106"/>
                  </a:moveTo>
                  <a:lnTo>
                    <a:pt x="691298" y="1210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1065" tIns="-5176" rIns="341068" bIns="-5176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5085477" y="4204562"/>
              <a:ext cx="3135929" cy="309074"/>
            </a:xfrm>
            <a:custGeom>
              <a:avLst/>
              <a:gdLst>
                <a:gd name="connsiteX0" fmla="*/ 0 w 1403362"/>
                <a:gd name="connsiteY0" fmla="*/ 70168 h 701681"/>
                <a:gd name="connsiteX1" fmla="*/ 70168 w 1403362"/>
                <a:gd name="connsiteY1" fmla="*/ 0 h 701681"/>
                <a:gd name="connsiteX2" fmla="*/ 1333194 w 1403362"/>
                <a:gd name="connsiteY2" fmla="*/ 0 h 701681"/>
                <a:gd name="connsiteX3" fmla="*/ 1403362 w 1403362"/>
                <a:gd name="connsiteY3" fmla="*/ 70168 h 701681"/>
                <a:gd name="connsiteX4" fmla="*/ 1403362 w 1403362"/>
                <a:gd name="connsiteY4" fmla="*/ 631513 h 701681"/>
                <a:gd name="connsiteX5" fmla="*/ 1333194 w 1403362"/>
                <a:gd name="connsiteY5" fmla="*/ 701681 h 701681"/>
                <a:gd name="connsiteX6" fmla="*/ 70168 w 1403362"/>
                <a:gd name="connsiteY6" fmla="*/ 701681 h 701681"/>
                <a:gd name="connsiteX7" fmla="*/ 0 w 1403362"/>
                <a:gd name="connsiteY7" fmla="*/ 631513 h 701681"/>
                <a:gd name="connsiteX8" fmla="*/ 0 w 1403362"/>
                <a:gd name="connsiteY8" fmla="*/ 70168 h 70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3362" h="701681">
                  <a:moveTo>
                    <a:pt x="0" y="70168"/>
                  </a:moveTo>
                  <a:cubicBezTo>
                    <a:pt x="0" y="31415"/>
                    <a:pt x="31415" y="0"/>
                    <a:pt x="70168" y="0"/>
                  </a:cubicBezTo>
                  <a:lnTo>
                    <a:pt x="1333194" y="0"/>
                  </a:lnTo>
                  <a:cubicBezTo>
                    <a:pt x="1371947" y="0"/>
                    <a:pt x="1403362" y="31415"/>
                    <a:pt x="1403362" y="70168"/>
                  </a:cubicBezTo>
                  <a:lnTo>
                    <a:pt x="1403362" y="631513"/>
                  </a:lnTo>
                  <a:cubicBezTo>
                    <a:pt x="1403362" y="670266"/>
                    <a:pt x="1371947" y="701681"/>
                    <a:pt x="1333194" y="701681"/>
                  </a:cubicBezTo>
                  <a:lnTo>
                    <a:pt x="70168" y="701681"/>
                  </a:lnTo>
                  <a:cubicBezTo>
                    <a:pt x="31415" y="701681"/>
                    <a:pt x="0" y="670266"/>
                    <a:pt x="0" y="631513"/>
                  </a:cubicBezTo>
                  <a:lnTo>
                    <a:pt x="0" y="70168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67" tIns="26267" rIns="26267" bIns="26267" numCol="1" spcCol="1270" anchor="ctr" anchorCtr="0">
              <a:noAutofit/>
            </a:bodyPr>
            <a:lstStyle/>
            <a:p>
              <a:pPr marL="179388" defTabSz="400050">
                <a:lnSpc>
                  <a:spcPct val="90000"/>
                </a:lnSpc>
                <a:spcBef>
                  <a:spcPct val="0"/>
                </a:spcBef>
              </a:pPr>
              <a:r>
                <a:rPr lang="ru-RU" sz="1100" dirty="0" smtClean="0">
                  <a:solidFill>
                    <a:srgbClr val="000099"/>
                  </a:solidFill>
                  <a:latin typeface="Arial Narrow" panose="020B0606020202030204" pitchFamily="34" charset="0"/>
                </a:rPr>
                <a:t>В НАСЕЛЕННЫХ ПУНКТАХ, ГДЕ ОТСУТСТВУЕТ ПОМЕЩЕНИЕ УЧАСТКОВОЙ  КОМИССИИ</a:t>
              </a:r>
              <a:endParaRPr lang="ru-RU" sz="1100" dirty="0" smtClean="0">
                <a:solidFill>
                  <a:srgbClr val="000099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5" name="Полилиния 54"/>
            <p:cNvSpPr/>
            <p:nvPr/>
          </p:nvSpPr>
          <p:spPr>
            <a:xfrm>
              <a:off x="5085477" y="4528232"/>
              <a:ext cx="3135929" cy="220150"/>
            </a:xfrm>
            <a:custGeom>
              <a:avLst/>
              <a:gdLst>
                <a:gd name="connsiteX0" fmla="*/ 0 w 1403362"/>
                <a:gd name="connsiteY0" fmla="*/ 70168 h 701681"/>
                <a:gd name="connsiteX1" fmla="*/ 70168 w 1403362"/>
                <a:gd name="connsiteY1" fmla="*/ 0 h 701681"/>
                <a:gd name="connsiteX2" fmla="*/ 1333194 w 1403362"/>
                <a:gd name="connsiteY2" fmla="*/ 0 h 701681"/>
                <a:gd name="connsiteX3" fmla="*/ 1403362 w 1403362"/>
                <a:gd name="connsiteY3" fmla="*/ 70168 h 701681"/>
                <a:gd name="connsiteX4" fmla="*/ 1403362 w 1403362"/>
                <a:gd name="connsiteY4" fmla="*/ 631513 h 701681"/>
                <a:gd name="connsiteX5" fmla="*/ 1333194 w 1403362"/>
                <a:gd name="connsiteY5" fmla="*/ 701681 h 701681"/>
                <a:gd name="connsiteX6" fmla="*/ 70168 w 1403362"/>
                <a:gd name="connsiteY6" fmla="*/ 701681 h 701681"/>
                <a:gd name="connsiteX7" fmla="*/ 0 w 1403362"/>
                <a:gd name="connsiteY7" fmla="*/ 631513 h 701681"/>
                <a:gd name="connsiteX8" fmla="*/ 0 w 1403362"/>
                <a:gd name="connsiteY8" fmla="*/ 70168 h 70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3362" h="701681">
                  <a:moveTo>
                    <a:pt x="0" y="70168"/>
                  </a:moveTo>
                  <a:cubicBezTo>
                    <a:pt x="0" y="31415"/>
                    <a:pt x="31415" y="0"/>
                    <a:pt x="70168" y="0"/>
                  </a:cubicBezTo>
                  <a:lnTo>
                    <a:pt x="1333194" y="0"/>
                  </a:lnTo>
                  <a:cubicBezTo>
                    <a:pt x="1371947" y="0"/>
                    <a:pt x="1403362" y="31415"/>
                    <a:pt x="1403362" y="70168"/>
                  </a:cubicBezTo>
                  <a:lnTo>
                    <a:pt x="1403362" y="631513"/>
                  </a:lnTo>
                  <a:cubicBezTo>
                    <a:pt x="1403362" y="670266"/>
                    <a:pt x="1371947" y="701681"/>
                    <a:pt x="1333194" y="701681"/>
                  </a:cubicBezTo>
                  <a:lnTo>
                    <a:pt x="70168" y="701681"/>
                  </a:lnTo>
                  <a:cubicBezTo>
                    <a:pt x="31415" y="701681"/>
                    <a:pt x="0" y="670266"/>
                    <a:pt x="0" y="631513"/>
                  </a:cubicBezTo>
                  <a:lnTo>
                    <a:pt x="0" y="70168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67" tIns="26267" rIns="26267" bIns="26267" numCol="1" spcCol="1270" anchor="ctr" anchorCtr="0">
              <a:noAutofit/>
            </a:bodyPr>
            <a:lstStyle/>
            <a:p>
              <a:pPr marL="179388" defTabSz="400050">
                <a:lnSpc>
                  <a:spcPct val="90000"/>
                </a:lnSpc>
                <a:spcBef>
                  <a:spcPct val="0"/>
                </a:spcBef>
              </a:pPr>
              <a:r>
                <a:rPr lang="ru-RU" sz="1100" dirty="0" smtClean="0">
                  <a:solidFill>
                    <a:srgbClr val="000099"/>
                  </a:solidFill>
                  <a:latin typeface="Arial Narrow" panose="020B0606020202030204" pitchFamily="34" charset="0"/>
                </a:rPr>
                <a:t>НА ПРИДОМОВЫХ ТЕРРИТОРИЯХ</a:t>
              </a:r>
              <a:endParaRPr lang="ru-RU" sz="1100" dirty="0" smtClean="0">
                <a:solidFill>
                  <a:srgbClr val="000099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7" name="Полилиния 56"/>
            <p:cNvSpPr/>
            <p:nvPr/>
          </p:nvSpPr>
          <p:spPr>
            <a:xfrm>
              <a:off x="5094023" y="4767605"/>
              <a:ext cx="3135929" cy="220150"/>
            </a:xfrm>
            <a:custGeom>
              <a:avLst/>
              <a:gdLst>
                <a:gd name="connsiteX0" fmla="*/ 0 w 1403362"/>
                <a:gd name="connsiteY0" fmla="*/ 70168 h 701681"/>
                <a:gd name="connsiteX1" fmla="*/ 70168 w 1403362"/>
                <a:gd name="connsiteY1" fmla="*/ 0 h 701681"/>
                <a:gd name="connsiteX2" fmla="*/ 1333194 w 1403362"/>
                <a:gd name="connsiteY2" fmla="*/ 0 h 701681"/>
                <a:gd name="connsiteX3" fmla="*/ 1403362 w 1403362"/>
                <a:gd name="connsiteY3" fmla="*/ 70168 h 701681"/>
                <a:gd name="connsiteX4" fmla="*/ 1403362 w 1403362"/>
                <a:gd name="connsiteY4" fmla="*/ 631513 h 701681"/>
                <a:gd name="connsiteX5" fmla="*/ 1333194 w 1403362"/>
                <a:gd name="connsiteY5" fmla="*/ 701681 h 701681"/>
                <a:gd name="connsiteX6" fmla="*/ 70168 w 1403362"/>
                <a:gd name="connsiteY6" fmla="*/ 701681 h 701681"/>
                <a:gd name="connsiteX7" fmla="*/ 0 w 1403362"/>
                <a:gd name="connsiteY7" fmla="*/ 631513 h 701681"/>
                <a:gd name="connsiteX8" fmla="*/ 0 w 1403362"/>
                <a:gd name="connsiteY8" fmla="*/ 70168 h 70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3362" h="701681">
                  <a:moveTo>
                    <a:pt x="0" y="70168"/>
                  </a:moveTo>
                  <a:cubicBezTo>
                    <a:pt x="0" y="31415"/>
                    <a:pt x="31415" y="0"/>
                    <a:pt x="70168" y="0"/>
                  </a:cubicBezTo>
                  <a:lnTo>
                    <a:pt x="1333194" y="0"/>
                  </a:lnTo>
                  <a:cubicBezTo>
                    <a:pt x="1371947" y="0"/>
                    <a:pt x="1403362" y="31415"/>
                    <a:pt x="1403362" y="70168"/>
                  </a:cubicBezTo>
                  <a:lnTo>
                    <a:pt x="1403362" y="631513"/>
                  </a:lnTo>
                  <a:cubicBezTo>
                    <a:pt x="1403362" y="670266"/>
                    <a:pt x="1371947" y="701681"/>
                    <a:pt x="1333194" y="701681"/>
                  </a:cubicBezTo>
                  <a:lnTo>
                    <a:pt x="70168" y="701681"/>
                  </a:lnTo>
                  <a:cubicBezTo>
                    <a:pt x="31415" y="701681"/>
                    <a:pt x="0" y="670266"/>
                    <a:pt x="0" y="631513"/>
                  </a:cubicBezTo>
                  <a:lnTo>
                    <a:pt x="0" y="70168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67" tIns="26267" rIns="26267" bIns="26267" numCol="1" spcCol="1270" anchor="ctr" anchorCtr="0">
              <a:noAutofit/>
            </a:bodyPr>
            <a:lstStyle/>
            <a:p>
              <a:pPr marL="179388" defTabSz="400050">
                <a:lnSpc>
                  <a:spcPct val="90000"/>
                </a:lnSpc>
                <a:spcBef>
                  <a:spcPct val="0"/>
                </a:spcBef>
              </a:pPr>
              <a:r>
                <a:rPr lang="ru-RU" sz="1100" dirty="0" smtClean="0">
                  <a:solidFill>
                    <a:srgbClr val="000099"/>
                  </a:solidFill>
                  <a:latin typeface="Arial Narrow" panose="020B0606020202030204" pitchFamily="34" charset="0"/>
                </a:rPr>
                <a:t>СНТ</a:t>
              </a:r>
              <a:endParaRPr lang="ru-RU" sz="1100" dirty="0" smtClean="0">
                <a:solidFill>
                  <a:srgbClr val="000099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1026" name="Picture 2" descr="D:\Семинары\Конституц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3"/>
            <a:ext cx="9144000" cy="20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58"/>
          <p:cNvSpPr>
            <a:spLocks noChangeArrowheads="1"/>
          </p:cNvSpPr>
          <p:nvPr/>
        </p:nvSpPr>
        <p:spPr bwMode="auto">
          <a:xfrm>
            <a:off x="5080" y="258441"/>
            <a:ext cx="9144000" cy="687278"/>
          </a:xfrm>
          <a:prstGeom prst="rect">
            <a:avLst/>
          </a:prstGeom>
          <a:solidFill>
            <a:srgbClr val="1746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УЧАСТКОВЫЕ КОМИССИИ И УЧАСТКИ ГОЛОСОВАНИЯ</a:t>
            </a:r>
            <a:endParaRPr lang="ru-RU" altLang="ru-RU" sz="1800" b="1" i="1" dirty="0">
              <a:solidFill>
                <a:srgbClr val="0658DC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-25694" y="904328"/>
            <a:ext cx="2005406" cy="1728302"/>
            <a:chOff x="92990" y="1057346"/>
            <a:chExt cx="2117258" cy="1512074"/>
          </a:xfrm>
        </p:grpSpPr>
        <p:sp>
          <p:nvSpPr>
            <p:cNvPr id="34" name="Полилиния 33"/>
            <p:cNvSpPr/>
            <p:nvPr/>
          </p:nvSpPr>
          <p:spPr>
            <a:xfrm>
              <a:off x="1101208" y="1633543"/>
              <a:ext cx="554519" cy="26390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79840"/>
                  </a:lnTo>
                  <a:lnTo>
                    <a:pt x="554519" y="179840"/>
                  </a:lnTo>
                  <a:lnTo>
                    <a:pt x="554519" y="263901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Полилиния 34"/>
            <p:cNvSpPr/>
            <p:nvPr/>
          </p:nvSpPr>
          <p:spPr>
            <a:xfrm>
              <a:off x="546688" y="1633543"/>
              <a:ext cx="554519" cy="26390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554519" y="0"/>
                  </a:moveTo>
                  <a:lnTo>
                    <a:pt x="554519" y="179840"/>
                  </a:lnTo>
                  <a:lnTo>
                    <a:pt x="0" y="179840"/>
                  </a:lnTo>
                  <a:lnTo>
                    <a:pt x="0" y="263901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Скругленный прямоугольник 35"/>
            <p:cNvSpPr/>
            <p:nvPr/>
          </p:nvSpPr>
          <p:spPr>
            <a:xfrm>
              <a:off x="647510" y="1057346"/>
              <a:ext cx="1006846" cy="5761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Полилиния 36"/>
            <p:cNvSpPr/>
            <p:nvPr/>
          </p:nvSpPr>
          <p:spPr>
            <a:xfrm>
              <a:off x="748332" y="1153127"/>
              <a:ext cx="1006846" cy="576196"/>
            </a:xfrm>
            <a:custGeom>
              <a:avLst/>
              <a:gdLst>
                <a:gd name="connsiteX0" fmla="*/ 0 w 907396"/>
                <a:gd name="connsiteY0" fmla="*/ 57620 h 576196"/>
                <a:gd name="connsiteX1" fmla="*/ 57620 w 907396"/>
                <a:gd name="connsiteY1" fmla="*/ 0 h 576196"/>
                <a:gd name="connsiteX2" fmla="*/ 849776 w 907396"/>
                <a:gd name="connsiteY2" fmla="*/ 0 h 576196"/>
                <a:gd name="connsiteX3" fmla="*/ 907396 w 907396"/>
                <a:gd name="connsiteY3" fmla="*/ 57620 h 576196"/>
                <a:gd name="connsiteX4" fmla="*/ 907396 w 907396"/>
                <a:gd name="connsiteY4" fmla="*/ 518576 h 576196"/>
                <a:gd name="connsiteX5" fmla="*/ 849776 w 907396"/>
                <a:gd name="connsiteY5" fmla="*/ 576196 h 576196"/>
                <a:gd name="connsiteX6" fmla="*/ 57620 w 907396"/>
                <a:gd name="connsiteY6" fmla="*/ 576196 h 576196"/>
                <a:gd name="connsiteX7" fmla="*/ 0 w 907396"/>
                <a:gd name="connsiteY7" fmla="*/ 518576 h 576196"/>
                <a:gd name="connsiteX8" fmla="*/ 0 w 907396"/>
                <a:gd name="connsiteY8" fmla="*/ 57620 h 576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7396" h="576196">
                  <a:moveTo>
                    <a:pt x="0" y="57620"/>
                  </a:moveTo>
                  <a:cubicBezTo>
                    <a:pt x="0" y="25797"/>
                    <a:pt x="25797" y="0"/>
                    <a:pt x="57620" y="0"/>
                  </a:cubicBezTo>
                  <a:lnTo>
                    <a:pt x="849776" y="0"/>
                  </a:lnTo>
                  <a:cubicBezTo>
                    <a:pt x="881599" y="0"/>
                    <a:pt x="907396" y="25797"/>
                    <a:pt x="907396" y="57620"/>
                  </a:cubicBezTo>
                  <a:lnTo>
                    <a:pt x="907396" y="518576"/>
                  </a:lnTo>
                  <a:cubicBezTo>
                    <a:pt x="907396" y="550399"/>
                    <a:pt x="881599" y="576196"/>
                    <a:pt x="849776" y="576196"/>
                  </a:cubicBezTo>
                  <a:lnTo>
                    <a:pt x="57620" y="576196"/>
                  </a:lnTo>
                  <a:cubicBezTo>
                    <a:pt x="25797" y="576196"/>
                    <a:pt x="0" y="550399"/>
                    <a:pt x="0" y="518576"/>
                  </a:cubicBezTo>
                  <a:lnTo>
                    <a:pt x="0" y="5762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976" tIns="54976" rIns="54976" bIns="5497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solidFill>
                    <a:srgbClr val="000099"/>
                  </a:solidFill>
                  <a:latin typeface="Arial Narrow" panose="020B0606020202030204" pitchFamily="34" charset="0"/>
                </a:rPr>
                <a:t>УЧАСТКИ ГОЛОСОВАНИЯ</a:t>
              </a:r>
              <a:endParaRPr lang="ru-RU" sz="1000" kern="1200" dirty="0">
                <a:solidFill>
                  <a:srgbClr val="000099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92990" y="1897444"/>
              <a:ext cx="907396" cy="5761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Полилиния 38"/>
            <p:cNvSpPr/>
            <p:nvPr/>
          </p:nvSpPr>
          <p:spPr>
            <a:xfrm>
              <a:off x="193812" y="1993224"/>
              <a:ext cx="929077" cy="576196"/>
            </a:xfrm>
            <a:custGeom>
              <a:avLst/>
              <a:gdLst>
                <a:gd name="connsiteX0" fmla="*/ 0 w 907396"/>
                <a:gd name="connsiteY0" fmla="*/ 57620 h 576196"/>
                <a:gd name="connsiteX1" fmla="*/ 57620 w 907396"/>
                <a:gd name="connsiteY1" fmla="*/ 0 h 576196"/>
                <a:gd name="connsiteX2" fmla="*/ 849776 w 907396"/>
                <a:gd name="connsiteY2" fmla="*/ 0 h 576196"/>
                <a:gd name="connsiteX3" fmla="*/ 907396 w 907396"/>
                <a:gd name="connsiteY3" fmla="*/ 57620 h 576196"/>
                <a:gd name="connsiteX4" fmla="*/ 907396 w 907396"/>
                <a:gd name="connsiteY4" fmla="*/ 518576 h 576196"/>
                <a:gd name="connsiteX5" fmla="*/ 849776 w 907396"/>
                <a:gd name="connsiteY5" fmla="*/ 576196 h 576196"/>
                <a:gd name="connsiteX6" fmla="*/ 57620 w 907396"/>
                <a:gd name="connsiteY6" fmla="*/ 576196 h 576196"/>
                <a:gd name="connsiteX7" fmla="*/ 0 w 907396"/>
                <a:gd name="connsiteY7" fmla="*/ 518576 h 576196"/>
                <a:gd name="connsiteX8" fmla="*/ 0 w 907396"/>
                <a:gd name="connsiteY8" fmla="*/ 57620 h 576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7396" h="576196">
                  <a:moveTo>
                    <a:pt x="0" y="57620"/>
                  </a:moveTo>
                  <a:cubicBezTo>
                    <a:pt x="0" y="25797"/>
                    <a:pt x="25797" y="0"/>
                    <a:pt x="57620" y="0"/>
                  </a:cubicBezTo>
                  <a:lnTo>
                    <a:pt x="849776" y="0"/>
                  </a:lnTo>
                  <a:cubicBezTo>
                    <a:pt x="881599" y="0"/>
                    <a:pt x="907396" y="25797"/>
                    <a:pt x="907396" y="57620"/>
                  </a:cubicBezTo>
                  <a:lnTo>
                    <a:pt x="907396" y="518576"/>
                  </a:lnTo>
                  <a:cubicBezTo>
                    <a:pt x="907396" y="550399"/>
                    <a:pt x="881599" y="576196"/>
                    <a:pt x="849776" y="576196"/>
                  </a:cubicBezTo>
                  <a:lnTo>
                    <a:pt x="57620" y="576196"/>
                  </a:lnTo>
                  <a:cubicBezTo>
                    <a:pt x="25797" y="576196"/>
                    <a:pt x="0" y="550399"/>
                    <a:pt x="0" y="518576"/>
                  </a:cubicBezTo>
                  <a:lnTo>
                    <a:pt x="0" y="5762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546" tIns="43546" rIns="43546" bIns="43546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solidFill>
                    <a:srgbClr val="000099"/>
                  </a:solidFill>
                  <a:latin typeface="Arial Narrow" panose="020B0606020202030204" pitchFamily="34" charset="0"/>
                </a:rPr>
                <a:t>ПОСТОЯННЫЕ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kern="1200" dirty="0" smtClean="0">
                  <a:solidFill>
                    <a:srgbClr val="000099"/>
                  </a:solidFill>
                  <a:latin typeface="Arial Narrow" panose="020B0606020202030204" pitchFamily="34" charset="0"/>
                </a:rPr>
                <a:t>(1894)</a:t>
              </a:r>
              <a:endParaRPr lang="ru-RU" sz="1050" kern="1200" dirty="0">
                <a:solidFill>
                  <a:srgbClr val="000099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1202030" y="1897444"/>
              <a:ext cx="907396" cy="5761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Полилиния 40"/>
            <p:cNvSpPr/>
            <p:nvPr/>
          </p:nvSpPr>
          <p:spPr>
            <a:xfrm>
              <a:off x="1302852" y="1993224"/>
              <a:ext cx="907396" cy="576196"/>
            </a:xfrm>
            <a:custGeom>
              <a:avLst/>
              <a:gdLst>
                <a:gd name="connsiteX0" fmla="*/ 0 w 907396"/>
                <a:gd name="connsiteY0" fmla="*/ 57620 h 576196"/>
                <a:gd name="connsiteX1" fmla="*/ 57620 w 907396"/>
                <a:gd name="connsiteY1" fmla="*/ 0 h 576196"/>
                <a:gd name="connsiteX2" fmla="*/ 849776 w 907396"/>
                <a:gd name="connsiteY2" fmla="*/ 0 h 576196"/>
                <a:gd name="connsiteX3" fmla="*/ 907396 w 907396"/>
                <a:gd name="connsiteY3" fmla="*/ 57620 h 576196"/>
                <a:gd name="connsiteX4" fmla="*/ 907396 w 907396"/>
                <a:gd name="connsiteY4" fmla="*/ 518576 h 576196"/>
                <a:gd name="connsiteX5" fmla="*/ 849776 w 907396"/>
                <a:gd name="connsiteY5" fmla="*/ 576196 h 576196"/>
                <a:gd name="connsiteX6" fmla="*/ 57620 w 907396"/>
                <a:gd name="connsiteY6" fmla="*/ 576196 h 576196"/>
                <a:gd name="connsiteX7" fmla="*/ 0 w 907396"/>
                <a:gd name="connsiteY7" fmla="*/ 518576 h 576196"/>
                <a:gd name="connsiteX8" fmla="*/ 0 w 907396"/>
                <a:gd name="connsiteY8" fmla="*/ 57620 h 576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7396" h="576196">
                  <a:moveTo>
                    <a:pt x="0" y="57620"/>
                  </a:moveTo>
                  <a:cubicBezTo>
                    <a:pt x="0" y="25797"/>
                    <a:pt x="25797" y="0"/>
                    <a:pt x="57620" y="0"/>
                  </a:cubicBezTo>
                  <a:lnTo>
                    <a:pt x="849776" y="0"/>
                  </a:lnTo>
                  <a:cubicBezTo>
                    <a:pt x="881599" y="0"/>
                    <a:pt x="907396" y="25797"/>
                    <a:pt x="907396" y="57620"/>
                  </a:cubicBezTo>
                  <a:lnTo>
                    <a:pt x="907396" y="518576"/>
                  </a:lnTo>
                  <a:cubicBezTo>
                    <a:pt x="907396" y="550399"/>
                    <a:pt x="881599" y="576196"/>
                    <a:pt x="849776" y="576196"/>
                  </a:cubicBezTo>
                  <a:lnTo>
                    <a:pt x="57620" y="576196"/>
                  </a:lnTo>
                  <a:cubicBezTo>
                    <a:pt x="25797" y="576196"/>
                    <a:pt x="0" y="550399"/>
                    <a:pt x="0" y="518576"/>
                  </a:cubicBezTo>
                  <a:lnTo>
                    <a:pt x="0" y="5762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546" tIns="43546" rIns="43546" bIns="43546" numCol="1" spcCol="1270" anchor="ctr" anchorCtr="0">
              <a:noAutofit/>
            </a:bodyPr>
            <a:lstStyle/>
            <a:p>
              <a:pPr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>
                  <a:solidFill>
                    <a:srgbClr val="000099"/>
                  </a:solidFill>
                  <a:latin typeface="Arial Narrow" panose="020B0606020202030204" pitchFamily="34" charset="0"/>
                </a:rPr>
                <a:t>В МЕСТАХ ВРЕМЕННОГО </a:t>
              </a:r>
              <a:r>
                <a:rPr lang="ru-RU" sz="1000" dirty="0" smtClean="0">
                  <a:solidFill>
                    <a:srgbClr val="000099"/>
                  </a:solidFill>
                  <a:latin typeface="Arial Narrow" panose="020B0606020202030204" pitchFamily="34" charset="0"/>
                </a:rPr>
                <a:t>ПРЕБЫВАНИЯ (29)</a:t>
              </a:r>
              <a:endParaRPr lang="ru-RU" sz="1000" dirty="0">
                <a:solidFill>
                  <a:srgbClr val="000099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53" name="Рисунок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" y="4892531"/>
            <a:ext cx="1007798" cy="828368"/>
          </a:xfrm>
          <a:prstGeom prst="rect">
            <a:avLst/>
          </a:prstGeom>
        </p:spPr>
      </p:pic>
      <p:sp>
        <p:nvSpPr>
          <p:cNvPr id="51" name="Полилиния 50"/>
          <p:cNvSpPr/>
          <p:nvPr/>
        </p:nvSpPr>
        <p:spPr>
          <a:xfrm>
            <a:off x="4271171" y="3289415"/>
            <a:ext cx="3531148" cy="341165"/>
          </a:xfrm>
          <a:custGeom>
            <a:avLst/>
            <a:gdLst>
              <a:gd name="connsiteX0" fmla="*/ 0 w 1403362"/>
              <a:gd name="connsiteY0" fmla="*/ 70168 h 701681"/>
              <a:gd name="connsiteX1" fmla="*/ 70168 w 1403362"/>
              <a:gd name="connsiteY1" fmla="*/ 0 h 701681"/>
              <a:gd name="connsiteX2" fmla="*/ 1333194 w 1403362"/>
              <a:gd name="connsiteY2" fmla="*/ 0 h 701681"/>
              <a:gd name="connsiteX3" fmla="*/ 1403362 w 1403362"/>
              <a:gd name="connsiteY3" fmla="*/ 70168 h 701681"/>
              <a:gd name="connsiteX4" fmla="*/ 1403362 w 1403362"/>
              <a:gd name="connsiteY4" fmla="*/ 631513 h 701681"/>
              <a:gd name="connsiteX5" fmla="*/ 1333194 w 1403362"/>
              <a:gd name="connsiteY5" fmla="*/ 701681 h 701681"/>
              <a:gd name="connsiteX6" fmla="*/ 70168 w 1403362"/>
              <a:gd name="connsiteY6" fmla="*/ 701681 h 701681"/>
              <a:gd name="connsiteX7" fmla="*/ 0 w 1403362"/>
              <a:gd name="connsiteY7" fmla="*/ 631513 h 701681"/>
              <a:gd name="connsiteX8" fmla="*/ 0 w 1403362"/>
              <a:gd name="connsiteY8" fmla="*/ 70168 h 70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3362" h="701681">
                <a:moveTo>
                  <a:pt x="0" y="70168"/>
                </a:moveTo>
                <a:cubicBezTo>
                  <a:pt x="0" y="31415"/>
                  <a:pt x="31415" y="0"/>
                  <a:pt x="70168" y="0"/>
                </a:cubicBezTo>
                <a:lnTo>
                  <a:pt x="1333194" y="0"/>
                </a:lnTo>
                <a:cubicBezTo>
                  <a:pt x="1371947" y="0"/>
                  <a:pt x="1403362" y="31415"/>
                  <a:pt x="1403362" y="70168"/>
                </a:cubicBezTo>
                <a:lnTo>
                  <a:pt x="1403362" y="631513"/>
                </a:lnTo>
                <a:cubicBezTo>
                  <a:pt x="1403362" y="670266"/>
                  <a:pt x="1371947" y="701681"/>
                  <a:pt x="1333194" y="701681"/>
                </a:cubicBezTo>
                <a:lnTo>
                  <a:pt x="70168" y="701681"/>
                </a:lnTo>
                <a:cubicBezTo>
                  <a:pt x="31415" y="701681"/>
                  <a:pt x="0" y="670266"/>
                  <a:pt x="0" y="631513"/>
                </a:cubicBezTo>
                <a:lnTo>
                  <a:pt x="0" y="70168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267" tIns="26267" rIns="26267" bIns="26267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</a:pPr>
            <a:r>
              <a:rPr lang="ru-RU" sz="1100" b="1" dirty="0">
                <a:solidFill>
                  <a:srgbClr val="000099"/>
                </a:solidFill>
                <a:latin typeface="Arial Narrow" panose="020B0606020202030204" pitchFamily="34" charset="0"/>
              </a:rPr>
              <a:t>ГОЛОСОВАНИЕ ДО ДНЯ ГОЛОСОВАНИЯ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</a:pPr>
            <a:r>
              <a:rPr lang="ru-RU" sz="1100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С 25 ИЮНЯ ПО 30 ИЮНЯ 2020 ГОДА</a:t>
            </a:r>
            <a:r>
              <a:rPr lang="ru-RU" sz="1100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:</a:t>
            </a:r>
            <a:endParaRPr lang="ru-RU" sz="1100" b="1" dirty="0" smtClean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84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еминары\Конституц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3"/>
            <a:ext cx="9144000" cy="20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8"/>
          <p:cNvSpPr>
            <a:spLocks noChangeArrowheads="1"/>
          </p:cNvSpPr>
          <p:nvPr/>
        </p:nvSpPr>
        <p:spPr bwMode="auto">
          <a:xfrm>
            <a:off x="5080" y="258441"/>
            <a:ext cx="9144000" cy="687278"/>
          </a:xfrm>
          <a:prstGeom prst="rect">
            <a:avLst/>
          </a:prstGeom>
          <a:solidFill>
            <a:srgbClr val="1746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ОСНОВНЫЕ ЭТАПЫ И СРОКИ ПРОВЕДЕНИЯ ОБЩЕРОССИЙСКОГО ГОЛОСОВАНИЯ</a:t>
            </a:r>
            <a:endParaRPr lang="ru-RU" altLang="ru-RU" sz="1800" b="1" i="1" dirty="0">
              <a:solidFill>
                <a:srgbClr val="0658DC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713"/>
            <a:ext cx="9144000" cy="49698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" y="4892531"/>
            <a:ext cx="1007798" cy="82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0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83999" r="8263"/>
          <a:stretch/>
        </p:blipFill>
        <p:spPr>
          <a:xfrm>
            <a:off x="2219333" y="4034042"/>
            <a:ext cx="6264696" cy="823020"/>
          </a:xfrm>
          <a:prstGeom prst="rect">
            <a:avLst/>
          </a:prstGeom>
        </p:spPr>
      </p:pic>
      <p:sp>
        <p:nvSpPr>
          <p:cNvPr id="3" name="Rectangle 58"/>
          <p:cNvSpPr>
            <a:spLocks noChangeArrowheads="1"/>
          </p:cNvSpPr>
          <p:nvPr/>
        </p:nvSpPr>
        <p:spPr bwMode="auto">
          <a:xfrm>
            <a:off x="0" y="249182"/>
            <a:ext cx="9144000" cy="687278"/>
          </a:xfrm>
          <a:prstGeom prst="rect">
            <a:avLst/>
          </a:prstGeom>
          <a:solidFill>
            <a:srgbClr val="1746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ДОПОЛНИТЕЛЬНЫЕ ВОЗМОЖНОСТИ ДЛЯ УЧАСТНИКОВ ГОЛОСОВАНИЯ,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ОБЕСПЕЧИВАЮЩИЕ УДОБСТВО И БЕЗОПАСНОСТЬ ЗДОРОВЬЯ ГРАЖДАН</a:t>
            </a:r>
            <a:endParaRPr lang="ru-RU" altLang="ru-RU" sz="1800" b="1" i="1" dirty="0">
              <a:solidFill>
                <a:srgbClr val="0658DC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2" descr="D:\Семинары\Конституц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3"/>
            <a:ext cx="9144000" cy="20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00" r="82287"/>
          <a:stretch/>
        </p:blipFill>
        <p:spPr>
          <a:xfrm>
            <a:off x="0" y="1489348"/>
            <a:ext cx="1619672" cy="38473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25200" r="8263" b="27364"/>
          <a:stretch/>
        </p:blipFill>
        <p:spPr>
          <a:xfrm>
            <a:off x="2195736" y="1471062"/>
            <a:ext cx="6264696" cy="24398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63688" y="1561356"/>
            <a:ext cx="463315" cy="2884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1.</a:t>
            </a:r>
          </a:p>
          <a:p>
            <a:pPr algn="ctr"/>
            <a:endParaRPr lang="ru-RU" sz="1100" b="1" dirty="0" smtClean="0">
              <a:solidFill>
                <a:srgbClr val="C00000"/>
              </a:solidFill>
            </a:endParaRP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2.</a:t>
            </a: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3.</a:t>
            </a:r>
          </a:p>
          <a:p>
            <a:pPr algn="ctr"/>
            <a:endParaRPr lang="ru-RU" sz="11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4.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" y="4892531"/>
            <a:ext cx="1007798" cy="82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85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еминары\Конституц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3"/>
            <a:ext cx="9144000" cy="20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58"/>
          <p:cNvSpPr>
            <a:spLocks noChangeArrowheads="1"/>
          </p:cNvSpPr>
          <p:nvPr/>
        </p:nvSpPr>
        <p:spPr bwMode="auto">
          <a:xfrm>
            <a:off x="5080" y="258441"/>
            <a:ext cx="9144000" cy="687278"/>
          </a:xfrm>
          <a:prstGeom prst="rect">
            <a:avLst/>
          </a:prstGeom>
          <a:solidFill>
            <a:srgbClr val="1746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ПОДАЧА ЗАЯВЛЕНИЙ О ГОЛОСОВАНИИ ПО МЕСТУ НАХОЖДЕНИЯ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«МОБИЛЬНЫЙ ИЗБИРАТЕЛЬ»</a:t>
            </a:r>
            <a:endParaRPr lang="ru-RU" altLang="ru-RU" sz="1800" b="1" i="1" dirty="0">
              <a:solidFill>
                <a:srgbClr val="0658DC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437" y="1571031"/>
            <a:ext cx="1084809" cy="11846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892" y="1571031"/>
            <a:ext cx="1512168" cy="1102039"/>
          </a:xfrm>
          <a:prstGeom prst="rect">
            <a:avLst/>
          </a:prstGeom>
        </p:spPr>
      </p:pic>
      <p:pic>
        <p:nvPicPr>
          <p:cNvPr id="12" name="Рисунок 1" descr="Слайд7.PNG"/>
          <p:cNvPicPr>
            <a:picLocks noGrp="1" noChangeAspect="1"/>
          </p:cNvPicPr>
          <p:nvPr isPhoto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" t="63146" r="83877" b="23007"/>
          <a:stretch/>
        </p:blipFill>
        <p:spPr bwMode="auto">
          <a:xfrm>
            <a:off x="815336" y="1458723"/>
            <a:ext cx="1368152" cy="123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" descr="Слайд7.PNG"/>
          <p:cNvPicPr>
            <a:picLocks noGrp="1" noChangeAspect="1"/>
          </p:cNvPicPr>
          <p:nvPr isPhoto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3" t="77462" r="84940" b="9680"/>
          <a:stretch/>
        </p:blipFill>
        <p:spPr bwMode="auto">
          <a:xfrm>
            <a:off x="3831365" y="3789737"/>
            <a:ext cx="1368935" cy="142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217619" y="2716329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МФЦ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254537" y="2716329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ЕПГУ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90807" y="2717104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ТИК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168932" y="5059140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У</a:t>
            </a:r>
            <a:r>
              <a:rPr lang="ru-RU" b="1" dirty="0" smtClean="0"/>
              <a:t>ИК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698636" y="997785"/>
            <a:ext cx="5414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С 5 ИЮНЯ ПО 21 ИЮНЯ 2020 ГОДА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34499" y="3495610"/>
            <a:ext cx="375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С 16 ИЮНЯ ПО 21 ИЮНЯ 2020 ГОДА</a:t>
            </a:r>
            <a:endParaRPr lang="ru-RU" b="1" dirty="0">
              <a:solidFill>
                <a:srgbClr val="000099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259632" y="3361556"/>
            <a:ext cx="669674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" y="4892531"/>
            <a:ext cx="1007798" cy="82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4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6"/>
          <a:stretch/>
        </p:blipFill>
        <p:spPr>
          <a:xfrm>
            <a:off x="0" y="1417340"/>
            <a:ext cx="9144000" cy="3891298"/>
          </a:xfrm>
          <a:prstGeom prst="rect">
            <a:avLst/>
          </a:prstGeom>
        </p:spPr>
      </p:pic>
      <p:sp>
        <p:nvSpPr>
          <p:cNvPr id="3" name="Rectangle 58"/>
          <p:cNvSpPr>
            <a:spLocks noChangeArrowheads="1"/>
          </p:cNvSpPr>
          <p:nvPr/>
        </p:nvSpPr>
        <p:spPr bwMode="auto">
          <a:xfrm>
            <a:off x="0" y="249182"/>
            <a:ext cx="9144000" cy="687278"/>
          </a:xfrm>
          <a:prstGeom prst="rect">
            <a:avLst/>
          </a:prstGeom>
          <a:solidFill>
            <a:srgbClr val="1746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ПРОВЕДЕНИЕ ГОЛОСОВАНИЯ ДО ДНЯ ГОЛОСОВАНИЯ</a:t>
            </a:r>
            <a:endParaRPr lang="ru-RU" altLang="ru-RU" sz="1800" b="1" i="1" dirty="0">
              <a:solidFill>
                <a:srgbClr val="0658DC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2" descr="D:\Семинары\Конституц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3"/>
            <a:ext cx="9144000" cy="20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42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8"/>
          <p:cNvSpPr>
            <a:spLocks noChangeArrowheads="1"/>
          </p:cNvSpPr>
          <p:nvPr/>
        </p:nvSpPr>
        <p:spPr bwMode="auto">
          <a:xfrm>
            <a:off x="0" y="249182"/>
            <a:ext cx="9144000" cy="687278"/>
          </a:xfrm>
          <a:prstGeom prst="rect">
            <a:avLst/>
          </a:prstGeom>
          <a:solidFill>
            <a:srgbClr val="1746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ГОЛОСОВАНИЕ ДО ДНЯ ГОЛОСОВАНИЯ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 ПОМЕЩЕНИИ УЧАСТКОВОЙ КОМИССИИ (П. 10.5)</a:t>
            </a:r>
            <a:endParaRPr lang="ru-RU" altLang="ru-RU" sz="1800" b="1" i="1" dirty="0">
              <a:solidFill>
                <a:srgbClr val="0658DC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2" descr="D:\Семинары\Конституц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3"/>
            <a:ext cx="9144000" cy="20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" y="4892531"/>
            <a:ext cx="1007798" cy="8283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6" r="70700" b="42055"/>
          <a:stretch/>
        </p:blipFill>
        <p:spPr>
          <a:xfrm>
            <a:off x="92543" y="2273060"/>
            <a:ext cx="2679257" cy="17281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1" t="32746" r="64225" b="51854"/>
          <a:stretch/>
        </p:blipFill>
        <p:spPr>
          <a:xfrm>
            <a:off x="2723541" y="2705993"/>
            <a:ext cx="255403" cy="7920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851919" y="1165480"/>
            <a:ext cx="4752528" cy="442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3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0"/>
          <a:stretch/>
        </p:blipFill>
        <p:spPr>
          <a:xfrm>
            <a:off x="0" y="1489348"/>
            <a:ext cx="9144000" cy="3939902"/>
          </a:xfrm>
          <a:prstGeom prst="rect">
            <a:avLst/>
          </a:prstGeom>
        </p:spPr>
      </p:pic>
      <p:sp>
        <p:nvSpPr>
          <p:cNvPr id="5" name="Rectangle 58"/>
          <p:cNvSpPr>
            <a:spLocks noChangeArrowheads="1"/>
          </p:cNvSpPr>
          <p:nvPr/>
        </p:nvSpPr>
        <p:spPr bwMode="auto">
          <a:xfrm>
            <a:off x="0" y="249182"/>
            <a:ext cx="9144000" cy="687278"/>
          </a:xfrm>
          <a:prstGeom prst="rect">
            <a:avLst/>
          </a:prstGeom>
          <a:solidFill>
            <a:srgbClr val="1746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ГОЛОСОВАНИЕ ДО </a:t>
            </a:r>
            <a:r>
              <a:rPr lang="ru-RU" altLang="ru-RU" sz="1800" b="1" smtClean="0">
                <a:solidFill>
                  <a:schemeClr val="bg1"/>
                </a:solidFill>
                <a:latin typeface="Arial Narrow" panose="020B0606020202030204" pitchFamily="34" charset="0"/>
              </a:rPr>
              <a:t>ДНЯ ГОЛОСОВАНИЯ (</a:t>
            </a:r>
            <a:r>
              <a:rPr lang="ru-RU" alt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П. 10.6)</a:t>
            </a:r>
            <a:endParaRPr lang="ru-RU" altLang="ru-RU" sz="1800" b="1" i="1" dirty="0">
              <a:solidFill>
                <a:srgbClr val="0658DC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2" descr="D:\Семинары\Конституц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3"/>
            <a:ext cx="9144000" cy="20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" y="4892531"/>
            <a:ext cx="1007798" cy="82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0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0"/>
          <a:stretch/>
        </p:blipFill>
        <p:spPr>
          <a:xfrm>
            <a:off x="0" y="1674440"/>
            <a:ext cx="9144000" cy="3919364"/>
          </a:xfrm>
          <a:prstGeom prst="rect">
            <a:avLst/>
          </a:prstGeom>
        </p:spPr>
      </p:pic>
      <p:sp>
        <p:nvSpPr>
          <p:cNvPr id="5" name="Rectangle 58"/>
          <p:cNvSpPr>
            <a:spLocks noChangeArrowheads="1"/>
          </p:cNvSpPr>
          <p:nvPr/>
        </p:nvSpPr>
        <p:spPr bwMode="auto">
          <a:xfrm>
            <a:off x="0" y="249182"/>
            <a:ext cx="9144000" cy="687278"/>
          </a:xfrm>
          <a:prstGeom prst="rect">
            <a:avLst/>
          </a:prstGeom>
          <a:solidFill>
            <a:srgbClr val="1746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ПРОВЕДЕНИЕ </a:t>
            </a:r>
            <a:r>
              <a:rPr lang="ru-RU" altLang="ru-RU" sz="1800" b="1" smtClean="0">
                <a:solidFill>
                  <a:schemeClr val="bg1"/>
                </a:solidFill>
                <a:latin typeface="Arial Narrow" panose="020B0606020202030204" pitchFamily="34" charset="0"/>
              </a:rPr>
              <a:t>ГОЛОСОВАНИЕ ДО ДНЯ ГОЛОСОВАНИЯ</a:t>
            </a:r>
            <a:endParaRPr lang="ru-RU" altLang="ru-RU" sz="1800" b="1" i="1" dirty="0">
              <a:solidFill>
                <a:srgbClr val="0658DC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2" descr="D:\Семинары\Конституц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3"/>
            <a:ext cx="9144000" cy="20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" y="4892531"/>
            <a:ext cx="1007798" cy="82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92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0" t="14418" r="38576" b="15584"/>
          <a:stretch/>
        </p:blipFill>
        <p:spPr>
          <a:xfrm>
            <a:off x="3347864" y="1705372"/>
            <a:ext cx="3779912" cy="2863569"/>
          </a:xfrm>
          <a:prstGeom prst="rect">
            <a:avLst/>
          </a:prstGeom>
        </p:spPr>
      </p:pic>
      <p:sp>
        <p:nvSpPr>
          <p:cNvPr id="3" name="Rectangle 58"/>
          <p:cNvSpPr>
            <a:spLocks noChangeArrowheads="1"/>
          </p:cNvSpPr>
          <p:nvPr/>
        </p:nvSpPr>
        <p:spPr bwMode="auto">
          <a:xfrm>
            <a:off x="0" y="249182"/>
            <a:ext cx="9144000" cy="687278"/>
          </a:xfrm>
          <a:prstGeom prst="rect">
            <a:avLst/>
          </a:prstGeom>
          <a:solidFill>
            <a:srgbClr val="1746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ПРОВЕДЕНИЕ ГОЛОСОВАНИЯ ВНЕ ПОМЕЩЕНИЯ ДЛЯ ГОЛОСОВАНИЯ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(БЕСКОНТАКТНОЕ ГОЛОСОВАНИЕ НА ДОМУ)</a:t>
            </a:r>
            <a:endParaRPr lang="ru-RU" altLang="ru-RU" sz="1800" b="1" i="1" dirty="0">
              <a:solidFill>
                <a:srgbClr val="0658DC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2" descr="D:\Семинары\Конституц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3"/>
            <a:ext cx="9144000" cy="20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" t="84416"/>
          <a:stretch/>
        </p:blipFill>
        <p:spPr>
          <a:xfrm>
            <a:off x="180020" y="4896578"/>
            <a:ext cx="8783960" cy="8015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6" r="64175" b="42055"/>
          <a:stretch/>
        </p:blipFill>
        <p:spPr>
          <a:xfrm>
            <a:off x="92543" y="2273060"/>
            <a:ext cx="3275856" cy="17281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20" t="14418" r="10226" b="15584"/>
          <a:stretch/>
        </p:blipFill>
        <p:spPr>
          <a:xfrm>
            <a:off x="7226989" y="1162207"/>
            <a:ext cx="1898679" cy="270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656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3291</TotalTime>
  <Words>254</Words>
  <Application>Microsoft Office PowerPoint</Application>
  <PresentationFormat>Экран (16:10)</PresentationFormat>
  <Paragraphs>63</Paragraphs>
  <Slides>11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Arial Narrow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GribachevI</dc:creator>
  <cp:lastModifiedBy>KuznetsovaLA</cp:lastModifiedBy>
  <cp:revision>244</cp:revision>
  <cp:lastPrinted>2020-06-05T05:59:17Z</cp:lastPrinted>
  <dcterms:created xsi:type="dcterms:W3CDTF">2020-03-11T05:38:32Z</dcterms:created>
  <dcterms:modified xsi:type="dcterms:W3CDTF">2020-06-05T06:22:54Z</dcterms:modified>
</cp:coreProperties>
</file>