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sldIdLst>
    <p:sldId id="256" r:id="rId2"/>
    <p:sldId id="284" r:id="rId3"/>
    <p:sldId id="285" r:id="rId4"/>
    <p:sldId id="264" r:id="rId5"/>
    <p:sldId id="265" r:id="rId6"/>
    <p:sldId id="266" r:id="rId7"/>
    <p:sldId id="279" r:id="rId8"/>
    <p:sldId id="280" r:id="rId9"/>
    <p:sldId id="271" r:id="rId10"/>
    <p:sldId id="269" r:id="rId11"/>
    <p:sldId id="257" r:id="rId12"/>
    <p:sldId id="258" r:id="rId13"/>
    <p:sldId id="272" r:id="rId14"/>
    <p:sldId id="259" r:id="rId15"/>
    <p:sldId id="273" r:id="rId16"/>
    <p:sldId id="260" r:id="rId17"/>
    <p:sldId id="274" r:id="rId18"/>
    <p:sldId id="261" r:id="rId19"/>
    <p:sldId id="275" r:id="rId20"/>
    <p:sldId id="262" r:id="rId21"/>
    <p:sldId id="263" r:id="rId22"/>
    <p:sldId id="276" r:id="rId23"/>
    <p:sldId id="281" r:id="rId24"/>
    <p:sldId id="28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755" autoAdjust="0"/>
  </p:normalViewPr>
  <p:slideViewPr>
    <p:cSldViewPr>
      <p:cViewPr>
        <p:scale>
          <a:sx n="100" d="100"/>
          <a:sy n="100" d="100"/>
        </p:scale>
        <p:origin x="-10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rotY val="318"/>
      <c:perspective val="50"/>
    </c:view3D>
    <c:plotArea>
      <c:layout>
        <c:manualLayout>
          <c:layoutTarget val="inner"/>
          <c:xMode val="edge"/>
          <c:yMode val="edge"/>
          <c:x val="7.0216049382716098E-2"/>
          <c:y val="7.6712972844226405E-4"/>
          <c:w val="0.92052469135802473"/>
          <c:h val="0.894642509150541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8"/>
          <c:dPt>
            <c:idx val="1"/>
            <c:explosion val="4"/>
          </c:dPt>
          <c:dPt>
            <c:idx val="2"/>
            <c:explosion val="2"/>
          </c:dPt>
          <c:dLbls>
            <c:dLbl>
              <c:idx val="0"/>
              <c:layout>
                <c:manualLayout>
                  <c:x val="-0.22820550209001667"/>
                  <c:y val="-0.19447666595521571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С областного и федерального бюджетов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1 </a:t>
                    </a: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042</a:t>
                    </a:r>
                    <a:r>
                      <a:rPr lang="ru-RU" sz="1200" b="1" baseline="0" dirty="0" smtClean="0">
                        <a:solidFill>
                          <a:schemeClr val="bg1"/>
                        </a:solidFill>
                      </a:rPr>
                      <a:t> 202,5 </a:t>
                    </a: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тыс.руб.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   </a:t>
                    </a:r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84</a:t>
                    </a: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,5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%</a:t>
                    </a:r>
                    <a:endParaRPr lang="en-US" sz="12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4.4660250801983124E-2"/>
                  <c:y val="-0.1858097792248366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Н</a:t>
                    </a:r>
                    <a:r>
                      <a:rPr lang="ru-RU" dirty="0" smtClean="0"/>
                      <a:t>алоговые поступления</a:t>
                    </a:r>
                  </a:p>
                  <a:p>
                    <a:r>
                      <a:rPr lang="ru-RU" dirty="0" smtClean="0"/>
                      <a:t>146 886,8 тыс.руб.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3,7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4.1329469233012554E-2"/>
                  <c:y val="0.21045249606602989"/>
                </c:manualLayout>
              </c:layout>
              <c:tx>
                <c:rich>
                  <a:bodyPr/>
                  <a:lstStyle/>
                  <a:p>
                    <a:pPr>
                      <a:defRPr sz="1200" b="0"/>
                    </a:pPr>
                    <a:r>
                      <a:rPr lang="en-US" sz="1200" b="0" dirty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ru-RU" b="1" dirty="0" smtClean="0">
                        <a:latin typeface="Arial" pitchFamily="34" charset="0"/>
                        <a:cs typeface="Arial" pitchFamily="34" charset="0"/>
                      </a:rPr>
                      <a:t>Неналоговые поступления </a:t>
                    </a:r>
                  </a:p>
                  <a:p>
                    <a:pPr>
                      <a:defRPr sz="1200" b="0"/>
                    </a:pPr>
                    <a:r>
                      <a:rPr lang="ru-RU" b="1" dirty="0" smtClean="0">
                        <a:latin typeface="Arial" pitchFamily="34" charset="0"/>
                        <a:cs typeface="Arial" pitchFamily="34" charset="0"/>
                      </a:rPr>
                      <a:t>6 899,8тыс.руб.</a:t>
                    </a:r>
                    <a:r>
                      <a:rPr lang="en-US" b="1" dirty="0" smtClean="0">
                        <a:latin typeface="Arial" pitchFamily="34" charset="0"/>
                        <a:cs typeface="Arial" pitchFamily="34" charset="0"/>
                      </a:rPr>
                      <a:t>   </a:t>
                    </a:r>
                    <a:r>
                      <a:rPr lang="en-US" b="1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b="1" dirty="0" smtClean="0">
                        <a:latin typeface="Arial" pitchFamily="34" charset="0"/>
                        <a:cs typeface="Arial" pitchFamily="34" charset="0"/>
                      </a:rPr>
                      <a:t>1,8</a:t>
                    </a:r>
                    <a:r>
                      <a:rPr lang="en-US" b="1" dirty="0" smtClean="0">
                        <a:latin typeface="Arial" pitchFamily="34" charset="0"/>
                        <a:cs typeface="Arial" pitchFamily="34" charset="0"/>
                      </a:rPr>
                      <a:t>%</a:t>
                    </a:r>
                    <a:endParaRPr lang="en-US" b="1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Percent val="1"/>
            <c:separator>
</c:separator>
          </c:dLbls>
          <c:cat>
            <c:strRef>
              <c:f>Лист1!$A$2:$A$5</c:f>
              <c:strCache>
                <c:ptCount val="3"/>
                <c:pt idx="0">
                  <c:v>Финансовая помощь с областного бюджета</c:v>
                </c:pt>
                <c:pt idx="1">
                  <c:v>Неналоговые доходы</c:v>
                </c:pt>
                <c:pt idx="2">
                  <c:v>Налоговые доходы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1042202.5</c:v>
                </c:pt>
                <c:pt idx="1">
                  <c:v>6899.8</c:v>
                </c:pt>
                <c:pt idx="2">
                  <c:v>146886.80000000002</c:v>
                </c:pt>
              </c:numCache>
            </c:numRef>
          </c:val>
        </c:ser>
      </c:pie3DChart>
    </c:plotArea>
    <c:plotVisOnly val="1"/>
  </c:chart>
  <c:spPr>
    <a:scene3d>
      <a:camera prst="orthographicFront"/>
      <a:lightRig rig="threePt" dir="t"/>
    </a:scene3d>
    <a:sp3d>
      <a:bevelT prst="relaxedInset"/>
    </a:sp3d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/>
              <a:t>Доля </a:t>
            </a:r>
            <a:r>
              <a:rPr lang="ru-RU" dirty="0" smtClean="0"/>
              <a:t>видов расходов </a:t>
            </a:r>
            <a:r>
              <a:rPr lang="ru-RU" dirty="0"/>
              <a:t>в Муниципальной  программе"Развитие физической культуры, спорта и молодежной политики в </a:t>
            </a:r>
            <a:r>
              <a:rPr lang="ru-RU" dirty="0" err="1"/>
              <a:t>Аларском</a:t>
            </a:r>
            <a:r>
              <a:rPr lang="ru-RU" dirty="0"/>
              <a:t> районе "на 2020 - 2024 годы</a:t>
            </a:r>
          </a:p>
        </c:rich>
      </c:tx>
      <c:layout>
        <c:manualLayout>
          <c:xMode val="edge"/>
          <c:yMode val="edge"/>
          <c:x val="0.13019727752005003"/>
          <c:y val="2.3374243557944735E-2"/>
        </c:manualLayout>
      </c:layout>
    </c:title>
    <c:plotArea>
      <c:layout>
        <c:manualLayout>
          <c:layoutTarget val="inner"/>
          <c:xMode val="edge"/>
          <c:yMode val="edge"/>
          <c:x val="0.49444982091994727"/>
          <c:y val="0.19388826274992219"/>
          <c:w val="0.50474397297560025"/>
          <c:h val="0.741434797291749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программе"Развитие физической культуры, спорта и молодежной политики в Аларском районе "на 2020 - 2024 годы</c:v>
                </c:pt>
              </c:strCache>
            </c:strRef>
          </c:tx>
          <c:dPt>
            <c:idx val="0"/>
            <c:explosion val="6"/>
          </c:dPt>
          <c:dPt>
            <c:idx val="2"/>
            <c:explosion val="7"/>
          </c:dPt>
          <c:dLbls>
            <c:dLbl>
              <c:idx val="0"/>
              <c:layout>
                <c:manualLayout>
                  <c:x val="0.16542712908429891"/>
                  <c:y val="-8.3427811903095152E-3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7.5778795609451111E-2"/>
                  <c:y val="0.18789076983414166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0.11305272633943389"/>
                  <c:y val="-0.19346963456536975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0049770457194469"/>
                  <c:y val="1.317658145078928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0261993828685229"/>
                  <c:y val="2.9666549767562639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919127168065087"/>
                  <c:y val="5.1986860897651303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3.3140061635958028E-2"/>
                  <c:y val="-6.4773592760108412E-3"/>
                </c:manualLayout>
              </c:layout>
              <c:dLblPos val="bestFit"/>
              <c:showCatName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bestFit"/>
            <c:showCatName val="1"/>
            <c:showPercent val="1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Молодежная политика</c:v>
                </c:pt>
                <c:pt idx="1">
                  <c:v>Развитие физической культуры и спорта</c:v>
                </c:pt>
                <c:pt idx="2">
                  <c:v>Молодым семьям –доступное жилье</c:v>
                </c:pt>
              </c:strCache>
            </c:strRef>
          </c:cat>
          <c:val>
            <c:numRef>
              <c:f>Лист1!$B$2:$B$4</c:f>
              <c:numCache>
                <c:formatCode>_-* #,##0.0\ _₽_-;\-* #,##0.0\ _₽_-;_-* "-"??\ _₽_-;_-@_-</c:formatCode>
                <c:ptCount val="3"/>
                <c:pt idx="0">
                  <c:v>300</c:v>
                </c:pt>
                <c:pt idx="1">
                  <c:v>982</c:v>
                </c:pt>
                <c:pt idx="2">
                  <c:v>310</c:v>
                </c:pt>
              </c:numCache>
            </c:numRef>
          </c:val>
        </c:ser>
        <c:firstSliceAng val="235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7483392649858829"/>
          <c:y val="8.3417570191731447E-2"/>
          <c:w val="0.53663338173153075"/>
          <c:h val="0.8480691112568087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1592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5260.1</c:v>
                </c:pt>
              </c:numCache>
            </c:numRef>
          </c:val>
        </c:ser>
        <c:overlap val="100"/>
        <c:axId val="149030784"/>
        <c:axId val="149032320"/>
      </c:barChart>
      <c:catAx>
        <c:axId val="149030784"/>
        <c:scaling>
          <c:orientation val="minMax"/>
        </c:scaling>
        <c:delete val="1"/>
        <c:axPos val="b"/>
        <c:numFmt formatCode="General" sourceLinked="1"/>
        <c:tickLblPos val="none"/>
        <c:crossAx val="149032320"/>
        <c:crosses val="autoZero"/>
        <c:auto val="1"/>
        <c:lblAlgn val="ctr"/>
        <c:lblOffset val="100"/>
      </c:catAx>
      <c:valAx>
        <c:axId val="149032320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14903078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Доля видов </a:t>
            </a:r>
            <a:r>
              <a:rPr lang="ru-RU" dirty="0"/>
              <a:t>расходов в Муниципальной  программе </a:t>
            </a:r>
            <a:r>
              <a:rPr lang="ru-RU" sz="1400" b="1" i="0" u="none" strike="noStrike" baseline="0" dirty="0" smtClean="0"/>
              <a:t>«Развитие культуры в муниципальном образовании «</a:t>
            </a:r>
            <a:r>
              <a:rPr lang="ru-RU" sz="1400" b="1" i="0" u="none" strike="noStrike" baseline="0" dirty="0" err="1" smtClean="0"/>
              <a:t>Аларский</a:t>
            </a:r>
            <a:r>
              <a:rPr lang="ru-RU" sz="1400" b="1" i="0" u="none" strike="noStrike" baseline="0" dirty="0" smtClean="0"/>
              <a:t> район» на 2022 - 2026г.г.»</a:t>
            </a:r>
            <a:endParaRPr lang="ru-RU" dirty="0"/>
          </a:p>
        </c:rich>
      </c:tx>
      <c:layout>
        <c:manualLayout>
          <c:xMode val="edge"/>
          <c:yMode val="edge"/>
          <c:x val="0.14704633696382133"/>
          <c:y val="2.3374243557944714E-2"/>
        </c:manualLayout>
      </c:layout>
    </c:title>
    <c:plotArea>
      <c:layout>
        <c:manualLayout>
          <c:layoutTarget val="inner"/>
          <c:xMode val="edge"/>
          <c:yMode val="edge"/>
          <c:x val="0.45083572299712077"/>
          <c:y val="0.17031156511391637"/>
          <c:w val="0.546100811649467"/>
          <c:h val="0.757590856705346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 «Развитие культуры в муниципальном образовании «Аларский район» на 2022 - 2026г.г.»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0.17882906635224741"/>
                  <c:y val="0.123402955227196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Развитие 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музейного дела и сохранение музейных фондов
9,51%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9.9982342861112683E-3"/>
                  <c:y val="0.17636929230085546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solidFill>
                          <a:schemeClr val="bg1"/>
                        </a:solidFill>
                      </a:defRPr>
                    </a:pPr>
                    <a:r>
                      <a:rPr lang="ru-RU" sz="800" b="1" dirty="0" smtClean="0">
                        <a:solidFill>
                          <a:schemeClr val="bg1"/>
                        </a:solidFill>
                      </a:rPr>
                      <a:t>С</a:t>
                    </a:r>
                    <a:r>
                      <a:rPr lang="ru-RU" sz="900" dirty="0" smtClean="0">
                        <a:solidFill>
                          <a:schemeClr val="bg1"/>
                        </a:solidFill>
                      </a:rPr>
                      <a:t>овершенствование и модернизация деятельности МБУК «МЦБ </a:t>
                    </a:r>
                    <a:r>
                      <a:rPr lang="ru-RU" sz="900" dirty="0" err="1" smtClean="0">
                        <a:solidFill>
                          <a:schemeClr val="bg1"/>
                        </a:solidFill>
                      </a:rPr>
                      <a:t>им.А.В.Вампилова</a:t>
                    </a:r>
                    <a:r>
                      <a:rPr lang="ru-RU" sz="900" dirty="0" smtClean="0">
                        <a:solidFill>
                          <a:schemeClr val="bg1"/>
                        </a:solidFill>
                      </a:rPr>
                      <a:t>» </a:t>
                    </a:r>
                  </a:p>
                  <a:p>
                    <a:pPr>
                      <a:defRPr sz="800" b="1">
                        <a:solidFill>
                          <a:schemeClr val="bg1"/>
                        </a:solidFill>
                      </a:defRPr>
                    </a:pPr>
                    <a:r>
                      <a:rPr lang="ru-RU" sz="900" dirty="0" smtClean="0">
                        <a:solidFill>
                          <a:schemeClr val="bg1"/>
                        </a:solidFill>
                      </a:rPr>
                      <a:t>7</a:t>
                    </a:r>
                    <a:r>
                      <a:rPr lang="ru-RU" sz="9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numFmt formatCode="0.00%" sourceLinked="0"/>
              <c:spPr/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3.3993731233259376E-2"/>
                  <c:y val="9.5521013060128543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9.4370773865118593E-2"/>
                  <c:y val="-0.18444235781031035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20066313170102903"/>
                  <c:y val="-0.11907880382768707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919127168065087"/>
                  <c:y val="5.1986860897651303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3.3140061635958028E-2"/>
                  <c:y val="-6.4773592760108412E-3"/>
                </c:manualLayout>
              </c:layout>
              <c:dLblPos val="bestFit"/>
              <c:showCatName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bestFit"/>
            <c:showCatName val="1"/>
            <c:showPercent val="1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Развитие музейного дела и сохранение музейных фондов</c:v>
                </c:pt>
                <c:pt idx="1">
                  <c:v>Совершенствование и модернизация деятельности МБУК «МЦБ им.А.В.Вампилова» </c:v>
                </c:pt>
                <c:pt idx="2">
                  <c:v>Повышение доступности и качества муниципальных услуг в сфере культурного досуга населения</c:v>
                </c:pt>
                <c:pt idx="3">
                  <c:v>Реализация образовательных программ сферы культуры и искусства</c:v>
                </c:pt>
                <c:pt idx="4">
                  <c:v>Осуществление полномочий по предоставлению услуг в сфере культуры  </c:v>
                </c:pt>
              </c:strCache>
            </c:strRef>
          </c:cat>
          <c:val>
            <c:numRef>
              <c:f>Лист1!$B$2:$B$6</c:f>
              <c:numCache>
                <c:formatCode>_-* #,##0.0\ _₽_-;\-* #,##0.0\ _₽_-;_-* "-"??\ _₽_-;_-@_-</c:formatCode>
                <c:ptCount val="5"/>
                <c:pt idx="0">
                  <c:v>5873</c:v>
                </c:pt>
                <c:pt idx="1">
                  <c:v>11025.8</c:v>
                </c:pt>
                <c:pt idx="2">
                  <c:v>12966.9</c:v>
                </c:pt>
                <c:pt idx="3">
                  <c:v>15699.6</c:v>
                </c:pt>
                <c:pt idx="4">
                  <c:v>16174.5</c:v>
                </c:pt>
              </c:numCache>
            </c:numRef>
          </c:val>
        </c:ser>
        <c:firstSliceAng val="293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565937118097992E-2"/>
          <c:y val="5.6092750257796226E-2"/>
          <c:w val="0.53663338173153041"/>
          <c:h val="0.8480691112568087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61739.8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77788.7</c:v>
                </c:pt>
              </c:numCache>
            </c:numRef>
          </c:val>
        </c:ser>
        <c:overlap val="100"/>
        <c:axId val="149156992"/>
        <c:axId val="149158528"/>
      </c:barChart>
      <c:catAx>
        <c:axId val="149156992"/>
        <c:scaling>
          <c:orientation val="minMax"/>
        </c:scaling>
        <c:delete val="1"/>
        <c:axPos val="b"/>
        <c:numFmt formatCode="General" sourceLinked="1"/>
        <c:tickLblPos val="none"/>
        <c:crossAx val="149158528"/>
        <c:crosses val="autoZero"/>
        <c:auto val="1"/>
        <c:lblAlgn val="ctr"/>
        <c:lblOffset val="100"/>
      </c:catAx>
      <c:valAx>
        <c:axId val="149158528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14915699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plotArea>
      <c:layout>
        <c:manualLayout>
          <c:layoutTarget val="inner"/>
          <c:xMode val="edge"/>
          <c:yMode val="edge"/>
          <c:x val="7.0833333333333456E-2"/>
          <c:y val="0.37739717960725438"/>
          <c:w val="0.92041879921259839"/>
          <c:h val="0.6193885877566121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  <c:pt idx="0">
                  <c:v>11</c:v>
                </c:pt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2753.7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  <c:pt idx="0">
                  <c:v>11</c:v>
                </c:pt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2428.1999999999998</c:v>
                </c:pt>
              </c:numCache>
            </c:numRef>
          </c:val>
        </c:ser>
        <c:overlap val="100"/>
        <c:axId val="149571072"/>
        <c:axId val="149572608"/>
      </c:barChart>
      <c:catAx>
        <c:axId val="149571072"/>
        <c:scaling>
          <c:orientation val="minMax"/>
        </c:scaling>
        <c:delete val="1"/>
        <c:axPos val="l"/>
        <c:numFmt formatCode="General" sourceLinked="1"/>
        <c:tickLblPos val="none"/>
        <c:crossAx val="149572608"/>
        <c:crosses val="autoZero"/>
        <c:auto val="1"/>
        <c:lblAlgn val="ctr"/>
        <c:lblOffset val="100"/>
      </c:catAx>
      <c:valAx>
        <c:axId val="149572608"/>
        <c:scaling>
          <c:orientation val="minMax"/>
        </c:scaling>
        <c:delete val="1"/>
        <c:axPos val="b"/>
        <c:numFmt formatCode="_-* #,##0.0\ _₽_-;\-* #,##0.0\ _₽_-;_-* &quot;-&quot;??\ _₽_-;_-@_-" sourceLinked="1"/>
        <c:tickLblPos val="none"/>
        <c:crossAx val="149571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Доля видов </a:t>
            </a:r>
            <a:r>
              <a:rPr lang="ru-RU" dirty="0"/>
              <a:t>расходов в Муниципальной  программе </a:t>
            </a:r>
            <a:r>
              <a:rPr lang="ru-RU" sz="1400" b="1" i="0" u="none" strike="noStrike" baseline="0" dirty="0" smtClean="0"/>
              <a:t>«Развитие системы  образования в </a:t>
            </a:r>
            <a:r>
              <a:rPr lang="ru-RU" sz="1400" b="1" i="0" u="none" strike="noStrike" baseline="0" dirty="0" err="1" smtClean="0"/>
              <a:t>Аларском</a:t>
            </a:r>
            <a:r>
              <a:rPr lang="ru-RU" sz="1400" b="1" i="0" u="none" strike="noStrike" baseline="0" dirty="0" smtClean="0"/>
              <a:t> районе на 2020 – 2024 г.г.»</a:t>
            </a:r>
          </a:p>
        </c:rich>
      </c:tx>
      <c:layout>
        <c:manualLayout>
          <c:xMode val="edge"/>
          <c:yMode val="edge"/>
          <c:x val="0.21469597397935947"/>
          <c:y val="1.072230799387552E-2"/>
        </c:manualLayout>
      </c:layout>
    </c:title>
    <c:plotArea>
      <c:layout>
        <c:manualLayout>
          <c:layoutTarget val="inner"/>
          <c:xMode val="edge"/>
          <c:yMode val="edge"/>
          <c:x val="0.38947644171021523"/>
          <c:y val="4.662859937656981E-2"/>
          <c:w val="0.61052355828978611"/>
          <c:h val="0.846962787267277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 «Развитие системы  образования в Аларском районе на 2020 – 2024 г.г.»</c:v>
                </c:pt>
              </c:strCache>
            </c:strRef>
          </c:tx>
          <c:explosion val="25"/>
          <c:dPt>
            <c:idx val="0"/>
            <c:explosion val="3"/>
          </c:dPt>
          <c:dPt>
            <c:idx val="1"/>
            <c:explosion val="8"/>
          </c:dPt>
          <c:dLbls>
            <c:dLbl>
              <c:idx val="0"/>
              <c:layout>
                <c:manualLayout>
                  <c:x val="-0.12292227095892749"/>
                  <c:y val="0.11014038031534165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.18002044079165741"/>
                  <c:y val="-0.14587635218053679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2.8494207879522369E-2"/>
                  <c:y val="0.2097212697950547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0202943724865116"/>
                  <c:y val="6.0804386996591728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9.1689879854265854E-2"/>
                  <c:y val="0.1296113969456778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6018233166860918"/>
                  <c:y val="-6.8273065444835633E-3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6.5055460783783992E-2"/>
                  <c:y val="-2.406293936689027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-0.15464083642735302"/>
                  <c:y val="-3.5475624036665168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-8.3077803336137998E-2"/>
                  <c:y val="-3.368016580533198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16812008398236991"/>
                  <c:y val="-0.24788510781265274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-1.5825451945565869E-2"/>
                  <c:y val="-0.22374404851937493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1"/>
              <c:layout>
                <c:manualLayout>
                  <c:x val="8.3060918094032724E-2"/>
                  <c:y val="-0.1482787053111905"/>
                </c:manualLayout>
              </c:layout>
              <c:dLblPos val="bestFit"/>
              <c:showCatName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bestFit"/>
            <c:showCatName val="1"/>
            <c:showPercent val="1"/>
            <c:separator>
</c:separator>
            <c:showLeaderLines val="1"/>
          </c:dLbls>
          <c:cat>
            <c:strRef>
              <c:f>Лист1!$A$2:$A$13</c:f>
              <c:strCache>
                <c:ptCount val="9"/>
                <c:pt idx="0">
                  <c:v>Развитие системы  общего образования</c:v>
                </c:pt>
                <c:pt idx="1">
                  <c:v>Развитие системы дошкольного образования </c:v>
                </c:pt>
                <c:pt idx="2">
                  <c:v>Развитие массового детско-юношеского спорта в общеобразовательных организациях</c:v>
                </c:pt>
                <c:pt idx="3">
                  <c:v>Горячее питание в образовательных организациях  </c:v>
                </c:pt>
                <c:pt idx="4">
                  <c:v>О сохранении и дальнейшем развитии бурятского языка </c:v>
                </c:pt>
                <c:pt idx="5">
                  <c:v>Одаренные дети в муниципальных общеобразовательных организациях </c:v>
                </c:pt>
                <c:pt idx="6">
                  <c:v>Предоставление дополнительного образования учащимся в образовательных организациях</c:v>
                </c:pt>
                <c:pt idx="7">
                  <c:v>Организация летнего отдыха и занятости обучающихся </c:v>
                </c:pt>
                <c:pt idx="8">
                  <c:v>Повышение эффективности  управления МКУ "Комитет по образованию</c:v>
                </c:pt>
              </c:strCache>
            </c:strRef>
          </c:cat>
          <c:val>
            <c:numRef>
              <c:f>Лист1!$B$2:$B$13</c:f>
              <c:numCache>
                <c:formatCode>_-* #,##0.0\ _₽_-;\-* #,##0.0\ _₽_-;_-* "-"??\ _₽_-;_-@_-</c:formatCode>
                <c:ptCount val="12"/>
                <c:pt idx="0">
                  <c:v>564097.19999999925</c:v>
                </c:pt>
                <c:pt idx="1">
                  <c:v>187329.6</c:v>
                </c:pt>
                <c:pt idx="2">
                  <c:v>300</c:v>
                </c:pt>
                <c:pt idx="3">
                  <c:v>287.5</c:v>
                </c:pt>
                <c:pt idx="4">
                  <c:v>75</c:v>
                </c:pt>
                <c:pt idx="5">
                  <c:v>104</c:v>
                </c:pt>
                <c:pt idx="6">
                  <c:v>35221.4</c:v>
                </c:pt>
                <c:pt idx="7">
                  <c:v>10866.3</c:v>
                </c:pt>
                <c:pt idx="8">
                  <c:v>25088.1</c:v>
                </c:pt>
              </c:numCache>
            </c:numRef>
          </c:val>
        </c:ser>
        <c:firstSliceAng val="311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plotArea>
      <c:layout>
        <c:manualLayout>
          <c:layoutTarget val="inner"/>
          <c:xMode val="edge"/>
          <c:yMode val="edge"/>
          <c:x val="3.7500000000000006E-2"/>
          <c:y val="0.37739705430404097"/>
          <c:w val="0.92875213254593181"/>
          <c:h val="0.61938858775661187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  <c:pt idx="0">
                  <c:v>11</c:v>
                </c:pt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823369.1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  <c:pt idx="0">
                  <c:v>11</c:v>
                </c:pt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825898.3</c:v>
                </c:pt>
              </c:numCache>
            </c:numRef>
          </c:val>
        </c:ser>
        <c:overlap val="100"/>
        <c:axId val="149817600"/>
        <c:axId val="149819392"/>
      </c:barChart>
      <c:catAx>
        <c:axId val="149817600"/>
        <c:scaling>
          <c:orientation val="minMax"/>
        </c:scaling>
        <c:delete val="1"/>
        <c:axPos val="l"/>
        <c:numFmt formatCode="General" sourceLinked="1"/>
        <c:tickLblPos val="none"/>
        <c:crossAx val="149819392"/>
        <c:crosses val="autoZero"/>
        <c:auto val="1"/>
        <c:lblAlgn val="ctr"/>
        <c:lblOffset val="100"/>
      </c:catAx>
      <c:valAx>
        <c:axId val="149819392"/>
        <c:scaling>
          <c:orientation val="minMax"/>
        </c:scaling>
        <c:delete val="1"/>
        <c:axPos val="b"/>
        <c:numFmt formatCode="_-* #,##0.0\ _₽_-;\-* #,##0.0\ _₽_-;_-* &quot;-&quot;??\ _₽_-;_-@_-" sourceLinked="1"/>
        <c:tickLblPos val="none"/>
        <c:crossAx val="149817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Неналоговые поступления</a:t>
            </a:r>
          </a:p>
        </c:rich>
      </c:tx>
      <c:layout>
        <c:manualLayout>
          <c:xMode val="edge"/>
          <c:yMode val="edge"/>
          <c:x val="0.14945984987376792"/>
          <c:y val="4.7600920159198076E-3"/>
        </c:manualLayout>
      </c:layout>
    </c:title>
    <c:view3D>
      <c:rotX val="0"/>
      <c:hPercent val="7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2.1604938271604989E-2"/>
                  <c:y val="-2.8060332808805023E-3"/>
                </c:manualLayout>
              </c:layout>
              <c:showVal val="1"/>
            </c:dLbl>
            <c:dLbl>
              <c:idx val="1"/>
              <c:layout>
                <c:manualLayout>
                  <c:x val="-1.8518518518518538E-2"/>
                  <c:y val="-1.028866984096954E-16"/>
                </c:manualLayout>
              </c:layout>
              <c:showVal val="1"/>
            </c:dLbl>
            <c:dLbl>
              <c:idx val="2"/>
              <c:layout>
                <c:manualLayout>
                  <c:x val="-2.4691358024691416E-2"/>
                  <c:y val="-2.806033280880400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_-* #,##0\ _₽_-;\-* #,##0\ _₽_-;_-* "-"??\ _₽_-;_-@_-</c:formatCode>
                <c:ptCount val="4"/>
                <c:pt idx="0">
                  <c:v>21570</c:v>
                </c:pt>
                <c:pt idx="1">
                  <c:v>24866</c:v>
                </c:pt>
                <c:pt idx="2">
                  <c:v>23442</c:v>
                </c:pt>
                <c:pt idx="3">
                  <c:v>6899.8</c:v>
                </c:pt>
              </c:numCache>
            </c:numRef>
          </c:val>
        </c:ser>
        <c:shape val="cylinder"/>
        <c:axId val="137715712"/>
        <c:axId val="140022912"/>
        <c:axId val="0"/>
      </c:bar3DChart>
      <c:catAx>
        <c:axId val="137715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0022912"/>
        <c:crosses val="autoZero"/>
        <c:auto val="1"/>
        <c:lblAlgn val="ctr"/>
        <c:lblOffset val="100"/>
      </c:catAx>
      <c:valAx>
        <c:axId val="140022912"/>
        <c:scaling>
          <c:orientation val="minMax"/>
        </c:scaling>
        <c:delete val="1"/>
        <c:axPos val="l"/>
        <c:numFmt formatCode="_-* #,##0\ _₽_-;\-* #,##0\ _₽_-;_-* &quot;-&quot;??\ _₽_-;_-@_-" sourceLinked="1"/>
        <c:tickLblPos val="none"/>
        <c:crossAx val="137715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6733811983853647"/>
          <c:y val="7.4956949227863584E-2"/>
        </c:manualLayout>
      </c:layout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ru-RU"/>
        </a:p>
      </c:txPr>
    </c:title>
    <c:view3D>
      <c:rotX val="0"/>
      <c:hPercent val="7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6.6945836589324065E-3"/>
                  <c:y val="-2.806282895205368E-3"/>
                </c:manualLayout>
              </c:layout>
              <c:showVal val="1"/>
            </c:dLbl>
            <c:dLbl>
              <c:idx val="1"/>
              <c:layout>
                <c:manualLayout>
                  <c:x val="-6.2623038891560521E-4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5.1291250901659051E-3"/>
                  <c:y val="-2.805908074463387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_-* #,##0\ _₽_-;\-* #,##0\ _₽_-;_-* "-"??\ _₽_-;_-@_-</c:formatCode>
                <c:ptCount val="4"/>
                <c:pt idx="0">
                  <c:v>124862</c:v>
                </c:pt>
                <c:pt idx="1">
                  <c:v>151339</c:v>
                </c:pt>
                <c:pt idx="2">
                  <c:v>169168</c:v>
                </c:pt>
                <c:pt idx="3">
                  <c:v>146886.79999999999</c:v>
                </c:pt>
              </c:numCache>
            </c:numRef>
          </c:val>
        </c:ser>
        <c:shape val="cylinder"/>
        <c:axId val="134730496"/>
        <c:axId val="134732032"/>
        <c:axId val="0"/>
      </c:bar3DChart>
      <c:catAx>
        <c:axId val="134730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4732032"/>
        <c:crosses val="autoZero"/>
        <c:auto val="1"/>
        <c:lblAlgn val="ctr"/>
        <c:lblOffset val="100"/>
      </c:catAx>
      <c:valAx>
        <c:axId val="134732032"/>
        <c:scaling>
          <c:orientation val="minMax"/>
        </c:scaling>
        <c:delete val="1"/>
        <c:axPos val="l"/>
        <c:numFmt formatCode="_-* #,##0\ _₽_-;\-* #,##0\ _₽_-;_-* &quot;-&quot;??\ _₽_-;_-@_-" sourceLinked="1"/>
        <c:tickLblPos val="none"/>
        <c:crossAx val="134730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0723222487474291"/>
          <c:y val="2.4829258120014602E-2"/>
        </c:manualLayout>
      </c:layout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ru-RU"/>
        </a:p>
      </c:txPr>
    </c:title>
    <c:view3D>
      <c:rotX val="0"/>
      <c:hPercent val="7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1.0850759129744392E-2"/>
                  <c:y val="-2.3524440866293243E-2"/>
                </c:manualLayout>
              </c:layout>
              <c:showVal val="1"/>
            </c:dLbl>
            <c:dLbl>
              <c:idx val="1"/>
              <c:layout>
                <c:manualLayout>
                  <c:x val="2.9900133047547572E-3"/>
                  <c:y val="-5.1796185679945329E-3"/>
                </c:manualLayout>
              </c:layout>
              <c:showVal val="1"/>
            </c:dLbl>
            <c:dLbl>
              <c:idx val="2"/>
              <c:layout>
                <c:manualLayout>
                  <c:x val="1.1873003270639238E-2"/>
                  <c:y val="-5.460215227426038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_-* #,##0\ _₽_-;\-* #,##0\ _₽_-;_-* "-"??\ _₽_-;_-@_-</c:formatCode>
                <c:ptCount val="4"/>
                <c:pt idx="0">
                  <c:v>849495</c:v>
                </c:pt>
                <c:pt idx="1">
                  <c:v>1014417</c:v>
                </c:pt>
                <c:pt idx="2">
                  <c:v>1053299</c:v>
                </c:pt>
                <c:pt idx="3">
                  <c:v>1042202.5</c:v>
                </c:pt>
              </c:numCache>
            </c:numRef>
          </c:val>
        </c:ser>
        <c:shape val="cylinder"/>
        <c:axId val="140456704"/>
        <c:axId val="140458240"/>
        <c:axId val="0"/>
      </c:bar3DChart>
      <c:catAx>
        <c:axId val="140456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0458240"/>
        <c:crosses val="autoZero"/>
        <c:auto val="1"/>
        <c:lblAlgn val="ctr"/>
        <c:lblOffset val="100"/>
      </c:catAx>
      <c:valAx>
        <c:axId val="140458240"/>
        <c:scaling>
          <c:orientation val="minMax"/>
        </c:scaling>
        <c:delete val="1"/>
        <c:axPos val="l"/>
        <c:numFmt formatCode="_-* #,##0\ _₽_-;\-* #,##0\ _₽_-;_-* &quot;-&quot;??\ _₽_-;_-@_-" sourceLinked="1"/>
        <c:tickLblPos val="none"/>
        <c:crossAx val="140456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43669225721784838"/>
          <c:y val="2.7929134661231599E-2"/>
          <c:w val="0.53633770778652656"/>
          <c:h val="0.900655693870445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-0.11577952755905509"/>
                  <c:y val="0.2804964597647928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3865168416447943"/>
                  <c:y val="0.11383995628794831"/>
                </c:manualLayout>
              </c:layout>
              <c:numFmt formatCode="0.0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15535629921259841"/>
                  <c:y val="-9.2233531498309481E-3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2506113298337709"/>
                  <c:y val="-0.1093790049858198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1.4923009623797032E-2"/>
                  <c:y val="-4.3780437892230302E-2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18572998687664069"/>
                  <c:y val="0.15842242488885949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О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бщегосударст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вен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ные вопросы
9,28%</a:t>
                    </a:r>
                  </a:p>
                </c:rich>
              </c:tx>
              <c:numFmt formatCode="0.00%" sourceLinked="0"/>
              <c:spPr>
                <a:ln>
                  <a:noFill/>
                </a:ln>
              </c:spPr>
              <c:dLblPos val="bestFit"/>
              <c:showCatName val="1"/>
              <c:showPercent val="1"/>
            </c:dLbl>
            <c:dLbl>
              <c:idx val="6"/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0.19663079615048121"/>
                  <c:y val="-0.1522111655904023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0.11257808398950132"/>
                  <c:y val="4.5870437589057107E-3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-0.17003772965879266"/>
                  <c:y val="0.33557888151167725"/>
                </c:manualLayout>
              </c:layout>
              <c:dLblPos val="bestFit"/>
              <c:showCatName val="1"/>
              <c:showPercent val="1"/>
            </c:dLbl>
            <c:dLbl>
              <c:idx val="10"/>
              <c:layout>
                <c:manualLayout>
                  <c:x val="-0.23168678915135621"/>
                  <c:y val="0.22865799040319271"/>
                </c:manualLayout>
              </c:layout>
              <c:dLblPos val="bestFit"/>
              <c:showCatName val="1"/>
              <c:showPercent val="1"/>
            </c:dLbl>
            <c:dLbl>
              <c:idx val="11"/>
              <c:layout>
                <c:manualLayout>
                  <c:x val="-0.22269247594050737"/>
                  <c:y val="0.13655244619366166"/>
                </c:manualLayout>
              </c:layout>
              <c:dLblPos val="bestFit"/>
              <c:showCatName val="1"/>
              <c:showPercent val="1"/>
            </c:dLbl>
            <c:numFmt formatCode="0.0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CatName val="1"/>
            <c:showPercent val="1"/>
            <c:showLeaderLines val="1"/>
            <c:leaderLines>
              <c:spPr>
                <a:ln w="12700" cap="sq">
                  <a:bevel/>
                  <a:headEnd type="none"/>
                </a:ln>
              </c:spPr>
            </c:leaderLines>
          </c:dLbls>
          <c:cat>
            <c:strRef>
              <c:f>Лист1!$A$2:$A$13</c:f>
              <c:strCache>
                <c:ptCount val="8"/>
                <c:pt idx="0">
                  <c:v>Развитие физической культуры, спорта и молодежной политики</c:v>
                </c:pt>
                <c:pt idx="1">
                  <c:v>Комплексные меры профилактики правонарушений </c:v>
                </c:pt>
                <c:pt idx="2">
                  <c:v>Непрограммным направлениям деятельности</c:v>
                </c:pt>
                <c:pt idx="3">
                  <c:v>Развитие коммунальной инфраструктуры, строительства, объектов капитального строительства и дорожной инфраструктуры</c:v>
                </c:pt>
                <c:pt idx="4">
                  <c:v>Развитие культуры </c:v>
                </c:pt>
                <c:pt idx="6">
                  <c:v>Развитие системы  образования </c:v>
                </c:pt>
                <c:pt idx="7">
                  <c:v>Повышение эффективности механизмов управления социально – экономическим развитием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1592</c:v>
                </c:pt>
                <c:pt idx="1">
                  <c:v>2753.7</c:v>
                </c:pt>
                <c:pt idx="2">
                  <c:v>7987.5</c:v>
                </c:pt>
                <c:pt idx="3">
                  <c:v>60377.1</c:v>
                </c:pt>
                <c:pt idx="4">
                  <c:v>61739.8</c:v>
                </c:pt>
                <c:pt idx="6">
                  <c:v>823369.1</c:v>
                </c:pt>
                <c:pt idx="7">
                  <c:v>249703.9</c:v>
                </c:pt>
              </c:numCache>
            </c:numRef>
          </c:val>
        </c:ser>
        <c:firstSliceAng val="280"/>
      </c:pieChart>
      <c:spPr>
        <a:effectLst>
          <a:outerShdw blurRad="50800" dist="50800" dir="5400000" algn="ctr" rotWithShape="0">
            <a:schemeClr val="tx1"/>
          </a:outerShdw>
        </a:effectLst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Доля видов </a:t>
            </a:r>
            <a:r>
              <a:rPr lang="ru-RU" sz="1400" dirty="0"/>
              <a:t>расходов в Муниципальной  программе "Повышение эффективности механизмов управления социально - экономическим развитием в муниципальном образовании "</a:t>
            </a:r>
            <a:r>
              <a:rPr lang="ru-RU" sz="1400" dirty="0" err="1"/>
              <a:t>Аларский</a:t>
            </a:r>
            <a:r>
              <a:rPr lang="ru-RU" sz="1400" dirty="0"/>
              <a:t> район" на 2020 - </a:t>
            </a:r>
            <a:r>
              <a:rPr lang="ru-RU" sz="1400" dirty="0" smtClean="0"/>
              <a:t>2026 </a:t>
            </a:r>
            <a:r>
              <a:rPr lang="ru-RU" sz="1400" dirty="0"/>
              <a:t>годы»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49525597062160848"/>
          <c:y val="0.21854415774418656"/>
          <c:w val="0.50474397297560025"/>
          <c:h val="0.741434797291749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 "Повышение эффективности механизмов управления социально - экономическим развитием в муниципальном образовании "Аларский район" на 2020 - 2024 годы»</c:v>
                </c:pt>
              </c:strCache>
            </c:strRef>
          </c:tx>
          <c:explosion val="10"/>
          <c:dPt>
            <c:idx val="1"/>
            <c:explosion val="2"/>
          </c:dPt>
          <c:dPt>
            <c:idx val="2"/>
            <c:explosion val="4"/>
          </c:dPt>
          <c:dLbls>
            <c:dLbl>
              <c:idx val="0"/>
              <c:layout>
                <c:manualLayout>
                  <c:x val="0.12981362069764033"/>
                  <c:y val="0.19561916145863306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7.5778795609451111E-2"/>
                  <c:y val="-0.22736764188182579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4.3184006684626117E-2"/>
                  <c:y val="0.10827060045537117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solidFill>
                          <a:schemeClr val="bg1"/>
                        </a:solidFill>
                      </a:defRPr>
                    </a:pPr>
                    <a:r>
                      <a:rPr lang="ru-RU" sz="800" dirty="0">
                        <a:solidFill>
                          <a:schemeClr val="tx1"/>
                        </a:solidFill>
                      </a:rPr>
                      <a:t>Планирование и управление муниципальными финансами
6,09%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4.2291862857098732E-2"/>
                  <c:y val="0.1115160564488818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6.585847465476917E-2"/>
                  <c:y val="4.4540901077925833E-2"/>
                </c:manualLayout>
              </c:layout>
              <c:tx>
                <c:rich>
                  <a:bodyPr/>
                  <a:lstStyle/>
                  <a:p>
                    <a:r>
                      <a:rPr lang="ru-RU" sz="800" b="1" dirty="0" smtClean="0"/>
                      <a:t>П</a:t>
                    </a:r>
                    <a:r>
                      <a:rPr lang="ru-RU" sz="800" dirty="0" smtClean="0"/>
                      <a:t>рочие расходы</a:t>
                    </a:r>
                    <a:r>
                      <a:rPr lang="ru-RU" sz="800" dirty="0"/>
                      <a:t>
 6 280,3   
2%</a:t>
                    </a:r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0000875620412039"/>
                  <c:y val="7.3634723317221821E-3"/>
                </c:manualLayout>
              </c:layout>
              <c:tx>
                <c:rich>
                  <a:bodyPr/>
                  <a:lstStyle/>
                  <a:p>
                    <a:r>
                      <a:rPr lang="ru-RU" sz="800" b="1" dirty="0"/>
                      <a:t>П</a:t>
                    </a:r>
                    <a:r>
                      <a:rPr lang="ru-RU" sz="800" dirty="0"/>
                      <a:t>риобретение </a:t>
                    </a:r>
                    <a:r>
                      <a:rPr lang="ru-RU" sz="800" dirty="0" smtClean="0"/>
                      <a:t>материальных запасов</a:t>
                    </a:r>
                    <a:r>
                      <a:rPr lang="ru-RU" sz="800" dirty="0"/>
                      <a:t>
 7 254,2   
2%</a:t>
                    </a:r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6.9901645876913304E-2"/>
                  <c:y val="-5.960080740694143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-9.4963204645274829E-2"/>
                  <c:y val="-0.12059252452538748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-7.8870483438954544E-2"/>
                  <c:y val="-0.15497474845499104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9.4967667173545545E-2"/>
                  <c:y val="-0.18969110527210506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-4.1008463848214244E-2"/>
                  <c:y val="-0.2365354652695885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1"/>
              <c:layout>
                <c:manualLayout>
                  <c:x val="-4.4450882278021783E-2"/>
                  <c:y val="-0.27493682094225153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2"/>
              <c:layout>
                <c:manualLayout>
                  <c:x val="0.17010747697817855"/>
                  <c:y val="-0.20810672977433564"/>
                </c:manualLayout>
              </c:layout>
              <c:dLblPos val="bestFit"/>
              <c:showCatName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dLblPos val="bestFit"/>
            <c:showCatName val="1"/>
            <c:showPercent val="1"/>
            <c:separator>
</c:separator>
            <c:showLeaderLines val="1"/>
          </c:dLbls>
          <c:cat>
            <c:strRef>
              <c:f>Лист1!$A$2:$A$14</c:f>
              <c:strCache>
                <c:ptCount val="13"/>
                <c:pt idx="0">
                  <c:v>Обеспечение деятельности мэра района и администрации, формирование резервного фонда</c:v>
                </c:pt>
                <c:pt idx="1">
                  <c:v>Создание условий для эффективного и ответственного управления муниципальными финансами</c:v>
                </c:pt>
                <c:pt idx="2">
                  <c:v>Планирование и управление муниципальными финансами</c:v>
                </c:pt>
                <c:pt idx="3">
                  <c:v>Исполнение переданных государственных полномочий</c:v>
                </c:pt>
                <c:pt idx="4">
                  <c:v>Противодействие коррупции</c:v>
                </c:pt>
                <c:pt idx="5">
                  <c:v>Развитие торговли</c:v>
                </c:pt>
                <c:pt idx="6">
                  <c:v>Поддержка  общественных НКО</c:v>
                </c:pt>
                <c:pt idx="7">
                  <c:v>Поддержка и развитие СМП</c:v>
                </c:pt>
                <c:pt idx="8">
                  <c:v>Назначение и выплата пенсий муниципальным служащим</c:v>
                </c:pt>
                <c:pt idx="9">
                  <c:v>Демографическое развитие</c:v>
                </c:pt>
                <c:pt idx="10">
                  <c:v>Доступная среда для инвалидов</c:v>
                </c:pt>
                <c:pt idx="11">
                  <c:v>Развитие издательской и типографской деятельности </c:v>
                </c:pt>
                <c:pt idx="12">
                  <c:v>Создание благоприятных условий в целях привлечения работников бюджетной сферы </c:v>
                </c:pt>
              </c:strCache>
            </c:strRef>
          </c:cat>
          <c:val>
            <c:numRef>
              <c:f>Лист1!$B$2:$B$14</c:f>
              <c:numCache>
                <c:formatCode>_-* #,##0.0\ _₽_-;\-* #,##0.0\ _₽_-;_-* "-"??\ _₽_-;_-@_-</c:formatCode>
                <c:ptCount val="13"/>
                <c:pt idx="0">
                  <c:v>70869</c:v>
                </c:pt>
                <c:pt idx="1">
                  <c:v>144612.1</c:v>
                </c:pt>
                <c:pt idx="2">
                  <c:v>15210</c:v>
                </c:pt>
                <c:pt idx="3">
                  <c:v>3616.4</c:v>
                </c:pt>
                <c:pt idx="4">
                  <c:v>10</c:v>
                </c:pt>
                <c:pt idx="5">
                  <c:v>65</c:v>
                </c:pt>
                <c:pt idx="6">
                  <c:v>860</c:v>
                </c:pt>
                <c:pt idx="7">
                  <c:v>700</c:v>
                </c:pt>
                <c:pt idx="8">
                  <c:v>4870.4000000000005</c:v>
                </c:pt>
                <c:pt idx="9">
                  <c:v>120</c:v>
                </c:pt>
                <c:pt idx="10">
                  <c:v>397</c:v>
                </c:pt>
                <c:pt idx="11">
                  <c:v>6874</c:v>
                </c:pt>
                <c:pt idx="12">
                  <c:v>1500</c:v>
                </c:pt>
              </c:numCache>
            </c:numRef>
          </c:val>
        </c:ser>
        <c:firstSliceAng val="292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565937118097992E-2"/>
          <c:y val="5.6092750257796191E-2"/>
          <c:w val="0.53663338173153075"/>
          <c:h val="0.8480691112568087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249703.9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295687.59999999998</c:v>
                </c:pt>
              </c:numCache>
            </c:numRef>
          </c:val>
        </c:ser>
        <c:overlap val="100"/>
        <c:axId val="147167872"/>
        <c:axId val="147219584"/>
      </c:barChart>
      <c:catAx>
        <c:axId val="147167872"/>
        <c:scaling>
          <c:orientation val="minMax"/>
        </c:scaling>
        <c:delete val="1"/>
        <c:axPos val="b"/>
        <c:numFmt formatCode="General" sourceLinked="1"/>
        <c:tickLblPos val="none"/>
        <c:crossAx val="147219584"/>
        <c:crosses val="autoZero"/>
        <c:auto val="1"/>
        <c:lblAlgn val="ctr"/>
        <c:lblOffset val="100"/>
      </c:catAx>
      <c:valAx>
        <c:axId val="147219584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14716787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Доля видов </a:t>
            </a:r>
            <a:r>
              <a:rPr lang="ru-RU" dirty="0"/>
              <a:t>расходов в Муниципальной  программе "Развитие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</a:t>
            </a:r>
            <a:r>
              <a:rPr lang="ru-RU" dirty="0" smtClean="0"/>
              <a:t>2023-2026 годы»."</a:t>
            </a:r>
            <a:endParaRPr lang="ru-RU" dirty="0"/>
          </a:p>
        </c:rich>
      </c:tx>
      <c:layout>
        <c:manualLayout>
          <c:xMode val="edge"/>
          <c:yMode val="edge"/>
          <c:x val="0.13019727752005003"/>
          <c:y val="2.3374243557944731E-2"/>
        </c:manualLayout>
      </c:layout>
    </c:title>
    <c:plotArea>
      <c:layout>
        <c:manualLayout>
          <c:layoutTarget val="inner"/>
          <c:xMode val="edge"/>
          <c:yMode val="edge"/>
          <c:x val="0.48219597550306231"/>
          <c:y val="0.20431041068563746"/>
          <c:w val="0.50474397297560025"/>
          <c:h val="0.741434797291749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 "Развитие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2019 – 2021 г.г и на период до 2024 года»."</c:v>
                </c:pt>
              </c:strCache>
            </c:strRef>
          </c:tx>
          <c:dPt>
            <c:idx val="0"/>
            <c:explosion val="2"/>
          </c:dPt>
          <c:dPt>
            <c:idx val="1"/>
            <c:explosion val="2"/>
          </c:dPt>
          <c:dPt>
            <c:idx val="3"/>
            <c:explosion val="4"/>
          </c:dPt>
          <c:dPt>
            <c:idx val="5"/>
            <c:explosion val="5"/>
          </c:dPt>
          <c:dLbls>
            <c:dLbl>
              <c:idx val="0"/>
              <c:layout>
                <c:manualLayout>
                  <c:x val="-6.7779894597494422E-2"/>
                  <c:y val="4.6905430855741573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.17083016534029083"/>
                  <c:y val="-0.11687121778972348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0.1957661702727112"/>
                  <c:y val="2.1148419921213583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5.5302786161434518E-3"/>
                  <c:y val="5.5675206101597784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6033304451528769E-2"/>
                  <c:y val="-6.4574485030445515E-3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4.1490658119196326E-3"/>
                  <c:y val="-1.601093854364241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6.4890829673256101E-2"/>
                  <c:y val="-7.4475158717304465E-2"/>
                </c:manualLayout>
              </c:layout>
              <c:dLblPos val="bestFit"/>
              <c:showCatName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dLblPos val="bestFit"/>
            <c:showCatName val="1"/>
            <c:showPercent val="1"/>
            <c:separator>
</c:separator>
            <c:showLeaderLines val="1"/>
          </c:dLbls>
          <c:cat>
            <c:strRef>
              <c:f>Лист1!$A$2:$A$9</c:f>
              <c:strCache>
                <c:ptCount val="7"/>
                <c:pt idx="0">
                  <c:v>Развитие автомобильных дорог </c:v>
                </c:pt>
                <c:pt idx="1">
                  <c:v>Подготовка объектов коммунального хозяйства к осенне-зимнему периоду</c:v>
                </c:pt>
                <c:pt idx="2">
                  <c:v>Охрана окружающей среды</c:v>
                </c:pt>
                <c:pt idx="3">
                  <c:v>Мероприятия в области строительства, архитектуры и градостроительства</c:v>
                </c:pt>
                <c:pt idx="4">
                  <c:v>Обеспечение энергетической эффективности и энергосбережения</c:v>
                </c:pt>
                <c:pt idx="6">
                  <c:v>Комплексное развитие сельских территорий</c:v>
                </c:pt>
              </c:strCache>
            </c:strRef>
          </c:cat>
          <c:val>
            <c:numRef>
              <c:f>Лист1!$B$2:$B$9</c:f>
              <c:numCache>
                <c:formatCode>_-* #,##0.0\ _₽_-;\-* #,##0.0\ _₽_-;_-* "-"??\ _₽_-;_-@_-</c:formatCode>
                <c:ptCount val="8"/>
                <c:pt idx="0">
                  <c:v>45403.5</c:v>
                </c:pt>
                <c:pt idx="1">
                  <c:v>6430</c:v>
                </c:pt>
                <c:pt idx="2">
                  <c:v>5928.6</c:v>
                </c:pt>
                <c:pt idx="3">
                  <c:v>1458.7</c:v>
                </c:pt>
                <c:pt idx="4">
                  <c:v>620</c:v>
                </c:pt>
                <c:pt idx="6">
                  <c:v>536.29999999999995</c:v>
                </c:pt>
              </c:numCache>
            </c:numRef>
          </c:val>
        </c:ser>
        <c:firstSliceAng val="308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565937118097992E-2"/>
          <c:y val="5.6092750257796156E-2"/>
          <c:w val="0.53663338173153097"/>
          <c:h val="0.8480691112568087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60377.1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27996.5</c:v>
                </c:pt>
              </c:numCache>
            </c:numRef>
          </c:val>
        </c:ser>
        <c:overlap val="100"/>
        <c:axId val="148594048"/>
        <c:axId val="148599936"/>
      </c:barChart>
      <c:catAx>
        <c:axId val="148594048"/>
        <c:scaling>
          <c:orientation val="minMax"/>
        </c:scaling>
        <c:delete val="1"/>
        <c:axPos val="b"/>
        <c:numFmt formatCode="General" sourceLinked="1"/>
        <c:tickLblPos val="none"/>
        <c:crossAx val="148599936"/>
        <c:crosses val="autoZero"/>
        <c:auto val="1"/>
        <c:lblAlgn val="ctr"/>
        <c:lblOffset val="100"/>
      </c:catAx>
      <c:valAx>
        <c:axId val="148599936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14859404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0.20464</cdr:x>
      <cdr:y>0.85587</cdr:y>
    </cdr:from>
    <cdr:to>
      <cdr:x>1</cdr:x>
      <cdr:y>0.96751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1192" y="4968552"/>
          <a:ext cx="727280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latin typeface="Arial" pitchFamily="34" charset="0"/>
              <a:cs typeface="Arial" pitchFamily="34" charset="0"/>
            </a:rPr>
            <a:t>Общий объем расходов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на 2023 </a:t>
          </a:r>
          <a:r>
            <a:rPr lang="ru-RU" sz="1600" dirty="0">
              <a:latin typeface="Arial" pitchFamily="34" charset="0"/>
              <a:cs typeface="Arial" pitchFamily="34" charset="0"/>
            </a:rPr>
            <a:t>года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запланирован </a:t>
          </a:r>
          <a:r>
            <a:rPr lang="ru-RU" sz="1600" dirty="0">
              <a:latin typeface="Arial" pitchFamily="34" charset="0"/>
              <a:cs typeface="Arial" pitchFamily="34" charset="0"/>
            </a:rPr>
            <a:t>в сумме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Arial" pitchFamily="34" charset="0"/>
              <a:cs typeface="Arial" pitchFamily="34" charset="0"/>
            </a:rPr>
            <a:t>1 </a:t>
          </a:r>
          <a:r>
            <a:rPr lang="ru-RU" sz="1600" dirty="0">
              <a:latin typeface="Arial" pitchFamily="34" charset="0"/>
              <a:cs typeface="Arial" pitchFamily="34" charset="0"/>
            </a:rPr>
            <a:t>241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235,4 </a:t>
          </a:r>
          <a:r>
            <a:rPr lang="ru-RU" sz="1600" dirty="0">
              <a:latin typeface="Arial" pitchFamily="34" charset="0"/>
              <a:cs typeface="Arial" pitchFamily="34" charset="0"/>
            </a:rPr>
            <a:t>тыс.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рублей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0.90141</cdr:y>
    </cdr:from>
    <cdr:to>
      <cdr:x>0.53744</cdr:x>
      <cdr:y>0.95559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16024" y="4608512"/>
          <a:ext cx="202856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0.90141</cdr:y>
    </cdr:from>
    <cdr:to>
      <cdr:x>0.53744</cdr:x>
      <cdr:y>0.95559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16024" y="4608512"/>
          <a:ext cx="202856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0.2931</cdr:x>
      <cdr:y>0.92958</cdr:y>
    </cdr:from>
    <cdr:to>
      <cdr:x>0.77882</cdr:x>
      <cdr:y>0.98376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224136" y="4752528"/>
          <a:ext cx="202859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0.90141</cdr:y>
    </cdr:from>
    <cdr:to>
      <cdr:x>0.53744</cdr:x>
      <cdr:y>0.95559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16024" y="4608512"/>
          <a:ext cx="202856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0.33075</cdr:x>
      <cdr:y>0.8031</cdr:y>
    </cdr:from>
    <cdr:to>
      <cdr:x>0.50793</cdr:x>
      <cdr:y>0.91752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016224" y="1944216"/>
          <a:ext cx="108012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0.31893</cdr:x>
      <cdr:y>0.8031</cdr:y>
    </cdr:from>
    <cdr:to>
      <cdr:x>0.49611</cdr:x>
      <cdr:y>0.91752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944216" y="1944216"/>
          <a:ext cx="1080089" cy="276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57C1C-9207-40B9-BD67-37FB2345A6EC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1CD52-8F44-411E-8C39-3B6986C5A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1CD52-8F44-411E-8C39-3B6986C5A54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epfin@gov35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6984776" cy="31683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решению Думы «О бюджете муниципального образования «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на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плановый период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Расходная часть бюджета МО «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район» на 2023 год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Объем расходов по разделам: </a:t>
            </a:r>
            <a:endParaRPr lang="ru-RU" sz="2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Муниципальные  программы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МО «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Аларский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район» и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непрограммные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направления деятельности</a:t>
            </a:r>
            <a:endParaRPr lang="ru-RU" dirty="0"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124745"/>
          <a:ext cx="8352928" cy="518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77"/>
                <a:gridCol w="2523280"/>
                <a:gridCol w="2436271"/>
              </a:tblGrid>
              <a:tr h="3907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Наименование</a:t>
                      </a: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План 2023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 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(тыс.руб.)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Исполнение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за   2022 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(тыс.руб.)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/>
                </a:tc>
              </a:tr>
              <a:tr h="679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«Повышение эффективности механизмов управления социально – экономическим развитием в муниципальном образовании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район» на 2020 –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2026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249 703,9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295 687,6   </a:t>
                      </a:r>
                    </a:p>
                  </a:txBody>
                  <a:tcPr marL="9525" marR="9525" marT="9525" marB="0" anchor="ctr"/>
                </a:tc>
              </a:tr>
              <a:tr h="1014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район» на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2023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–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2026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годы».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60 377,1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27 996,5   </a:t>
                      </a:r>
                    </a:p>
                  </a:txBody>
                  <a:tcPr marL="9525" marR="9525" marT="9525" marB="0" anchor="ctr"/>
                </a:tc>
              </a:tr>
              <a:tr h="5121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«Развитие физической культуры, спорта и молодежной политики в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районе» на 2020 –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2026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годы».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1 592,0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 5 260,1   </a:t>
                      </a:r>
                    </a:p>
                  </a:txBody>
                  <a:tcPr marL="9525" marR="9525" marT="9525" marB="0" anchor="ctr"/>
                </a:tc>
              </a:tr>
              <a:tr h="5121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«Развитие культуры в муниципальном образовании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район» на 2022 – 2026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гг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61 739,8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  77 788,7   </a:t>
                      </a:r>
                    </a:p>
                  </a:txBody>
                  <a:tcPr marL="9525" marR="9525" marT="9525" marB="0" anchor="ctr"/>
                </a:tc>
              </a:tr>
              <a:tr h="5121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«Комплексные меры профилактики правонарушений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районе на 2022 – 2026 «Правопорядок»».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2 753,7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   2 428,2   </a:t>
                      </a:r>
                    </a:p>
                  </a:txBody>
                  <a:tcPr marL="9525" marR="9525" marT="9525" marB="0" anchor="ctr"/>
                </a:tc>
              </a:tr>
              <a:tr h="390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«Развитие системы  образования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районе на 2020 –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2026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гг.»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823 369,1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825 898,3   </a:t>
                      </a:r>
                    </a:p>
                  </a:txBody>
                  <a:tcPr marL="9525" marR="9525" marT="9525" marB="0" anchor="ctr"/>
                </a:tc>
              </a:tr>
              <a:tr h="390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1 199 535,6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1 235 059,4   </a:t>
                      </a:r>
                    </a:p>
                  </a:txBody>
                  <a:tcPr marL="9525" marR="9525" marT="9525" marB="0" anchor="ctr"/>
                </a:tc>
              </a:tr>
              <a:tr h="390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Непрограммные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направления деятельности.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7 987,5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6 176,0   </a:t>
                      </a:r>
                    </a:p>
                  </a:txBody>
                  <a:tcPr marL="9525" marR="9525" marT="9525" marB="0" anchor="ctr"/>
                </a:tc>
              </a:tr>
              <a:tr h="390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Всего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rgbClr val="000000"/>
                          </a:solidFill>
                          <a:latin typeface="Arial Unicode MS"/>
                        </a:rPr>
                        <a:t>1 207 523,1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1 241 235,4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Муниципальная  программа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"Повышение эффективности механизмов управления социально - экономическим развитием в муниципальном образовании "</a:t>
            </a:r>
            <a:r>
              <a:rPr lang="ru-RU" sz="1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район" на 2020 - 2026 годы»</a:t>
            </a:r>
            <a:endParaRPr lang="ru-RU" sz="1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12968" cy="561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1108"/>
                <a:gridCol w="1079483"/>
                <a:gridCol w="1002377"/>
              </a:tblGrid>
              <a:tr h="37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2023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(тыс.руб.)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Исполнение за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2022 г.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 «Повышение эффективности механизмов управления социально – экономическим развитием в муниципальном образовании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район» на 2020 –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2026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годы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249703,9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295 687,6</a:t>
                      </a:r>
                    </a:p>
                  </a:txBody>
                  <a:tcPr marL="9525" marR="9525" marT="9525" marB="0" anchor="ctr"/>
                </a:tc>
              </a:tr>
              <a:tr h="19529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 Муниципальная подпрограмма "Обеспечение деятельности мэра района и администрации, формирование резервного фонда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район".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70869,0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93 024,1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1.2 Муниципальная подпрограмма "Исполнение переданных государственных полномочий Иркутской области 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РФ 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территории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район"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3616,4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5 845,4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1.3 Муниципальная подпрограмма «Планирование и управление муниципальными финансами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15210,0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13 795,7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1.4 Муниципальная подпрограмма "Противодействие коррупции в администрации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9,6</a:t>
                      </a:r>
                    </a:p>
                  </a:txBody>
                  <a:tcPr marL="9525" marR="9525" marT="9525" marB="0" anchor="ctr"/>
                </a:tc>
              </a:tr>
              <a:tr h="2279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1.5 Муниципальная подпрограмма "Развитие торговли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районе»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1.6 Муниципальная подпрограмма "Поддержка общественных некоммерческих организаций в муниципальном образовании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район»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860,0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594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1.7 Муниципальная подпрограмма "Поддержка и развитие малого и среднего предпринимательства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районе»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1.8 Муниципальная подпрограмма "Назначение и выплата пенсий муниципальным служащим и присвоение звания "Почетный гражданин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района»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4870,4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   4 963,3</a:t>
                      </a:r>
                    </a:p>
                  </a:txBody>
                  <a:tcPr marL="9525" marR="9525" marT="9525" marB="0" anchor="ctr"/>
                </a:tc>
              </a:tr>
              <a:tr h="245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1.9 Муниципальная  подпрограмма "Демографическое развитие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район»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</a:tr>
              <a:tr h="1952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1.10 Муниципальная подпрограмма "Доступная среда для инвалидов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".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397,0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84,7</a:t>
                      </a:r>
                    </a:p>
                  </a:txBody>
                  <a:tcPr marL="9525" marR="9525" marT="9525" marB="0" anchor="ctr"/>
                </a:tc>
              </a:tr>
              <a:tr h="566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1.11 Муниципальная подпрограмма «Создание условий для эффективного и ответственного управления муниципальными финансами, повышения устойчивости бюджетов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Аларского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144612,1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 169 415,6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1.12 Муниципальная подпрограмма "Развитие издательской и типографской деятельности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районе».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6874,0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   7 393,2</a:t>
                      </a:r>
                    </a:p>
                  </a:txBody>
                  <a:tcPr marL="9525" marR="9525" marT="9525" marB="0" anchor="ctr"/>
                </a:tc>
              </a:tr>
              <a:tr h="380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1.13 Муниципальная подпрограмма «Создание благоприятных условий в целях привлечения работников бюджетной сферы для работы на территории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51520" y="1268760"/>
          <a:ext cx="417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872626" y="3545034"/>
            <a:ext cx="356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Муниципальная программа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"Развитие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</a:r>
            <a:r>
              <a:rPr lang="ru-RU" sz="1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район» на 2023-2026 годы»."</a:t>
            </a:r>
            <a:endParaRPr lang="ru-RU" sz="1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3" y="1412775"/>
          <a:ext cx="8280919" cy="521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2361"/>
                <a:gridCol w="1284564"/>
                <a:gridCol w="1123994"/>
              </a:tblGrid>
              <a:tr h="456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2023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  2022 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</a:tr>
              <a:tr h="7072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МП «Развитие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60 377,1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27 996,5</a:t>
                      </a:r>
                    </a:p>
                  </a:txBody>
                  <a:tcPr marL="8681" marR="8681" marT="9525" marB="0" anchor="ctr"/>
                </a:tc>
              </a:tr>
              <a:tr h="216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81" marR="8681" marT="9525" marB="0" anchor="ctr"/>
                </a:tc>
              </a:tr>
              <a:tr h="367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 Муниципальная подпрограмма «Развитие автомобильных дорог муниципального образования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45 403,5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703,9</a:t>
                      </a:r>
                    </a:p>
                  </a:txBody>
                  <a:tcPr marL="8681" marR="8681" marT="9525" marB="0" anchor="ctr"/>
                </a:tc>
              </a:tr>
              <a:tr h="532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 Муниципальная подпрограмма «Обеспечение энергетической эффективности и энергосбережения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Аларского2района»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8681" marR="8681" marT="9525" marB="0" anchor="ctr"/>
                </a:tc>
              </a:tr>
              <a:tr h="545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 Муниципальная подпрограмма «Развитие системы коммунальной инфраструктуры муниципального образования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129,2</a:t>
                      </a:r>
                    </a:p>
                  </a:txBody>
                  <a:tcPr marL="8681" marR="8681" marT="9525" marB="0" anchor="ctr"/>
                </a:tc>
              </a:tr>
              <a:tr h="545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2.4 Муниципальная подпрограмма "Подготовка объектов коммунального хозяйства к осенне-зимнему периоду в муниципальном образовании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6 430,0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12 262,9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</a:tr>
              <a:tr h="532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2.5 Муниципальная подпрограмма "Мероприятия в области строительства, архитектуры и градостроительства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1 458,7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8 910,9</a:t>
                      </a:r>
                    </a:p>
                  </a:txBody>
                  <a:tcPr marL="8681" marR="8681" marT="9525" marB="0" anchor="ctr"/>
                </a:tc>
              </a:tr>
              <a:tr h="367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2.6 Муниципальная подпрограмма "Социальные выплаты населению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425,6</a:t>
                      </a:r>
                    </a:p>
                  </a:txBody>
                  <a:tcPr marL="8681" marR="8681" marT="9525" marB="0" anchor="ctr"/>
                </a:tc>
              </a:tr>
              <a:tr h="367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2.7 Муниципальная подпрограмма "Охрана окружающей среды в муниципальном образовании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5 928,6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2264</a:t>
                      </a:r>
                    </a:p>
                  </a:txBody>
                  <a:tcPr marL="8681" marR="8681" marT="9525" marB="0" anchor="ctr"/>
                </a:tc>
              </a:tr>
              <a:tr h="545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2.8 Муниципальная подпрограмма «Комплексное развитие сельских территорий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муниципальном образовании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</a:t>
                      </a: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681" marR="8681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611560" y="1052736"/>
          <a:ext cx="417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656602" y="3617042"/>
            <a:ext cx="356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Муниципальная программа "Развитие физической культуры, спорта и молодежной политики в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Аларском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районе "на 2020 - 2026 годы</a:t>
            </a:r>
            <a:endParaRPr lang="ru-RU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2132856"/>
          <a:ext cx="7272808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359"/>
                <a:gridCol w="2157311"/>
                <a:gridCol w="1883138"/>
              </a:tblGrid>
              <a:tr h="51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2023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(тыс.руб.)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(тыс.руб.)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13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 Муниципальная  программа "Развитие физической культуры, спорта и молодежной политики в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2020 - 2024 годы», 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1 592,0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5 260,1</a:t>
                      </a:r>
                    </a:p>
                  </a:txBody>
                  <a:tcPr marL="9525" marR="9525" marT="9525" marB="0" anchor="ctr"/>
                </a:tc>
              </a:tr>
              <a:tr h="394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1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3.1 Муниципальная  подпрограмма "Молодежная политика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205,4</a:t>
                      </a:r>
                    </a:p>
                  </a:txBody>
                  <a:tcPr marL="9525" marR="9525" marT="9525" marB="0" anchor="ctr"/>
                </a:tc>
              </a:tr>
              <a:tr h="763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3.2 Муниципальная подпрограмма "Развитие физической культуры и спорта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982,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1 994,7</a:t>
                      </a:r>
                    </a:p>
                  </a:txBody>
                  <a:tcPr marL="9525" marR="9525" marT="9525" marB="0" anchor="ctr"/>
                </a:tc>
              </a:tr>
              <a:tr h="763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3.3 Муниципальная подпрограмма «Молодым семьям – доступное жилье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3 060,2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23528" y="1124744"/>
          <a:ext cx="417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63478" y="3833066"/>
            <a:ext cx="356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Муниципальная программа</a:t>
            </a:r>
            <a:b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«Развитие культуры в муниципальном образовании </a:t>
            </a:r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район» на 2022 - 2026г.г.»</a:t>
            </a:r>
            <a:endParaRPr lang="ru-RU" sz="14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7931224" cy="4540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2371"/>
                <a:gridCol w="1708251"/>
                <a:gridCol w="1630602"/>
              </a:tblGrid>
              <a:tr h="475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2023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(тыс.руб.)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/>
                </a:tc>
              </a:tr>
              <a:tr h="707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Муниципальная  программа «Развитие культуры в муниципальном образовании «Аларский район» на 2022 -2026 г.г. всего: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61 739,8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77 788,7</a:t>
                      </a:r>
                    </a:p>
                  </a:txBody>
                  <a:tcPr marL="9525" marR="9525" marT="9525" marB="0" anchor="b"/>
                </a:tc>
              </a:tr>
              <a:tr h="281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707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4.1 Муниципальная подпрограмма "Реализация образовательных программ сферы культуры и искусства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2022 – 2026 годы."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15 699,6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17 513,4</a:t>
                      </a:r>
                    </a:p>
                  </a:txBody>
                  <a:tcPr marL="9525" marR="9525" marT="9525" marB="0" anchor="b"/>
                </a:tc>
              </a:tr>
              <a:tr h="707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4.2 Муниципальная подпрограмма "Повышение доступности и качества муниципальных услуг в сфере культурного досуга населения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 на 2022 – 2026 гг."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12 966,9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15 715,4</a:t>
                      </a:r>
                    </a:p>
                  </a:txBody>
                  <a:tcPr marL="9525" marR="9525" marT="9525" marB="0" anchor="b"/>
                </a:tc>
              </a:tr>
              <a:tr h="707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4.3 Муниципальная подпрограмма "Совершенствование и модернизация деятельности МБУК «МЦБ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им.А.В.Вампилова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 на 2022 – 2026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11 025,8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16 181,8</a:t>
                      </a:r>
                    </a:p>
                  </a:txBody>
                  <a:tcPr marL="9525" marR="9525" marT="9525" marB="0" anchor="b"/>
                </a:tc>
              </a:tr>
              <a:tr h="475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4.4 Муниципальная подпрограмма "Развитие музейного дела и сохранение музейных фондов на 2022 – 2026 гг."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5 873,0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8 108,1</a:t>
                      </a:r>
                    </a:p>
                  </a:txBody>
                  <a:tcPr marL="9525" marR="9525" marT="9525" marB="0" anchor="b"/>
                </a:tc>
              </a:tr>
              <a:tr h="475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4.5 Муниципальная подпрограмма "Осуществление полномочий по предоставлению услуг в сфере культуры  на 2022 – 2026 гг."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16 174,5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20 270,00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67544" y="1124744"/>
          <a:ext cx="417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872626" y="3617042"/>
            <a:ext cx="356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муниципального образования «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район» на 2023 год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 плановый период 2024 и 2025 годов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12" name="Содержимое 11" descr="1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7789422" cy="4612158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Муниципальная программа</a:t>
            </a:r>
            <a:b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«Комплексные меры профилактики правонарушений в</a:t>
            </a:r>
            <a:b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effectLst/>
                <a:latin typeface="Arial" pitchFamily="34" charset="0"/>
                <a:cs typeface="Arial" pitchFamily="34" charset="0"/>
              </a:rPr>
              <a:t>Аларском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районе на 2022 – 2026 «Правопорядок»».</a:t>
            </a:r>
            <a:endParaRPr lang="ru-RU" sz="16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80921" cy="4649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243"/>
                <a:gridCol w="1391839"/>
                <a:gridCol w="1391839"/>
              </a:tblGrid>
              <a:tr h="3694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2023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(тыс.руб.)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за   2022 г.</a:t>
                      </a:r>
                    </a:p>
                  </a:txBody>
                  <a:tcPr marL="9525" marR="9525" marT="9525" marB="0" anchor="ctr"/>
                </a:tc>
              </a:tr>
              <a:tr h="549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«Комплексные меры профилактики правонарушений в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2022 – 2026 «Правопорядок»».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2753,7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2 428,2</a:t>
                      </a:r>
                    </a:p>
                  </a:txBody>
                  <a:tcPr marL="9525" marR="9525" marT="9525" marB="0" anchor="ctr"/>
                </a:tc>
              </a:tr>
              <a:tr h="203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9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 мерах по противодействию терроризму и экстремизму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 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район" на 2022 - 2026 годы".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29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реализации мер по решению вопросов гражданской обороны, защиты населения и территории от чрезвычайных ситуаций,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район" на 2022 - 2026 годы".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1 891,9</a:t>
                      </a:r>
                    </a:p>
                  </a:txBody>
                  <a:tcPr marL="9525" marR="9525" marT="9525" marB="0" anchor="ctr"/>
                </a:tc>
              </a:tr>
              <a:tr h="549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«Обеспечение деятельности работы экстренных оперативных служб (ЕДДС)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р-не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2022–2026 г».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129,7</a:t>
                      </a:r>
                    </a:p>
                  </a:txBody>
                  <a:tcPr marL="9525" marR="9525" marT="9525" marB="0" anchor="ctr"/>
                </a:tc>
              </a:tr>
              <a:tr h="369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"Профилактика безнадзорности и правонарушений несовершеннолетних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р-не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2022 -2026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198,4</a:t>
                      </a:r>
                    </a:p>
                  </a:txBody>
                  <a:tcPr marL="9525" marR="9525" marT="9525" marB="0" anchor="ctr"/>
                </a:tc>
              </a:tr>
              <a:tr h="549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"Комплексные меры профилактики не законного потребления наркотических средств, психотропных веществ и пропаганде здорового образа жизни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р-не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2022 - 2026 годы"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151,3</a:t>
                      </a:r>
                    </a:p>
                  </a:txBody>
                  <a:tcPr marL="9525" marR="9525" marT="9525" marB="0" anchor="ctr"/>
                </a:tc>
              </a:tr>
              <a:tr h="369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"Повышение безопасности дорожного движения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  в  2019 - 2023 годы"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56,9</a:t>
                      </a:r>
                    </a:p>
                  </a:txBody>
                  <a:tcPr marL="9525" marR="9525" marT="9525" marB="0" anchor="ctr"/>
                </a:tc>
              </a:tr>
              <a:tr h="549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5.7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"Комплексные меры по социальной адаптации, реабилитации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ресоциализации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лиц, освобожденных из мест лишения свободы на территории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 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район" на  2022 - 2026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347864" y="4365104"/>
          <a:ext cx="5796136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5733256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</a:t>
            </a:r>
          </a:p>
          <a:p>
            <a:pPr algn="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Муниципальная  программа</a:t>
            </a:r>
            <a:b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«Развитие системы  образования в 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Аларском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районе на 2020 – 2026 г.г.»</a:t>
            </a:r>
            <a:endParaRPr lang="ru-RU" sz="14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80920" cy="517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9793"/>
                <a:gridCol w="1605706"/>
                <a:gridCol w="1525421"/>
              </a:tblGrid>
              <a:tr h="371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2023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за   2022 г.</a:t>
                      </a:r>
                    </a:p>
                  </a:txBody>
                  <a:tcPr marL="8681" marR="8681" marT="9525" marB="0" anchor="ctr"/>
                </a:tc>
              </a:tr>
              <a:tr h="544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6.Муниципальная  программа   «Развитие   системы образования в 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районе   на  2020 -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г.г »   всего:</a:t>
                      </a: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823 369,1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825  898,3</a:t>
                      </a:r>
                    </a:p>
                  </a:txBody>
                  <a:tcPr marL="8681" marR="8681" marT="9525" marB="0" anchor="ctr"/>
                </a:tc>
              </a:tr>
              <a:tr h="544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6.1 Подпрограмма « Развитие   системы дошкольного   образования в муниципальном образовании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187 329,6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185 315,2</a:t>
                      </a:r>
                    </a:p>
                  </a:txBody>
                  <a:tcPr marL="8681" marR="8681" marT="9525" marB="0" anchor="ctr"/>
                </a:tc>
              </a:tr>
              <a:tr h="371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6.2 Подпрограмма «Развитие  системы  общего      образования  в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564 097,2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564 316,3</a:t>
                      </a:r>
                    </a:p>
                  </a:txBody>
                  <a:tcPr marL="8681" marR="8681" marT="9525" marB="0" anchor="ctr"/>
                </a:tc>
              </a:tr>
              <a:tr h="552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6.3 Подпрограмма «Развитие  массового  детского – юношеского  спорта в общеобразовательных  организациях 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</a:t>
                      </a:r>
                    </a:p>
                  </a:txBody>
                  <a:tcPr marL="8681" marR="8681" marT="9525" marB="0" anchor="ctr"/>
                </a:tc>
              </a:tr>
              <a:tr h="371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6.4 Подпрограмма «Горячее  питание в  общеобразовательных  организациях 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8681" marR="8681" marT="9525" marB="0" anchor="ctr"/>
                </a:tc>
              </a:tr>
              <a:tr h="371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6.5 Подпрограмма «О сохранении    и  дальнейшем   развитии   бурятского  языка   в   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8681" marR="8681" marT="9525" marB="0" anchor="ctr"/>
                </a:tc>
              </a:tr>
              <a:tr h="7234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6.6 Подпрограмма «Предоставление   дополнительного  образования  учащимся   в  общеобразовательных  организациях   муниципального образования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35 221,4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35 055,4</a:t>
                      </a:r>
                    </a:p>
                  </a:txBody>
                  <a:tcPr marL="8681" marR="8681" marT="9525" marB="0" anchor="ctr"/>
                </a:tc>
              </a:tr>
              <a:tr h="371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6.7 Подпрограмма «Организация  летнего отдыха  и  занятости     обучающихся    в  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10 866,3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8 283,7</a:t>
                      </a:r>
                    </a:p>
                  </a:txBody>
                  <a:tcPr marL="8681" marR="8681" marT="9525" marB="0" anchor="ctr"/>
                </a:tc>
              </a:tr>
              <a:tr h="371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6.8 Подпрограмма «Повышение  эффективности   управления МКУ  «Комитет  по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образованию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25 088,1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32 181,7</a:t>
                      </a:r>
                    </a:p>
                  </a:txBody>
                  <a:tcPr marL="8681" marR="8681" marT="9525" marB="0" anchor="ctr"/>
                </a:tc>
              </a:tr>
              <a:tr h="552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6.9 Подпрограмма «Одаренные   дети  в  муниципальных    общеобразовательных  организациях 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Аларского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района»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81" marR="868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8681" marR="8681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40"/>
          <a:ext cx="829126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048000" y="4221088"/>
          <a:ext cx="6096000" cy="242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558924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</a:t>
            </a:r>
          </a:p>
          <a:p>
            <a:pPr algn="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направления деятельности.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    Дума муниципального образования "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район" –  2525,8 тыс. рублей, 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    Контрольно - счетная палата муниципального образования "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район" – 4 598,4 тыс. рублей, 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Осуществление органами местного самоуправления областных государственных полномочий по определению персонального состава и обеспечение деятельности административных комиссий – 862,6 тыс. рублей. 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Осуществление областного государственного полномочия по определению перечня должностных лиц органов местного самоуправления, уполномоченных составлять протоколы об административных правонарушениях – 0,7 тыс. рублей.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38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возникновения вопросов Вы можете обратиться в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Комитет по финансам муниципального образования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район: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позвонить по телефону: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395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37-1-40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написать на электронную почту: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alarfin@irmail.ru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https://alar.irkmo.ru/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7" name="Рисунок 6" descr="pngwing.c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861048"/>
            <a:ext cx="553244" cy="553244"/>
          </a:xfrm>
          <a:prstGeom prst="rect">
            <a:avLst/>
          </a:prstGeom>
        </p:spPr>
      </p:pic>
      <p:pic>
        <p:nvPicPr>
          <p:cNvPr id="8" name="Рисунок 7" descr="te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492896"/>
            <a:ext cx="576064" cy="576064"/>
          </a:xfrm>
          <a:prstGeom prst="rect">
            <a:avLst/>
          </a:prstGeom>
        </p:spPr>
      </p:pic>
      <p:pic>
        <p:nvPicPr>
          <p:cNvPr id="10" name="Рисунок 9" descr="pngwing.com (3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212976"/>
            <a:ext cx="504056" cy="504056"/>
          </a:xfrm>
          <a:prstGeom prst="rect">
            <a:avLst/>
          </a:prstGeom>
        </p:spPr>
      </p:pic>
      <p:pic>
        <p:nvPicPr>
          <p:cNvPr id="11" name="Рисунок 10" descr="kontakty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404664"/>
            <a:ext cx="1187624" cy="8167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8316416" cy="47679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доходов в бюджет 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район» в 2023 году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683568" y="501317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1 млрд. 195  млн. 989,1  тыс. рублей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Безвозмездные поступления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с областного бюджета в бюджет МО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район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2023 году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8496944" cy="538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68"/>
                <a:gridCol w="696464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(тыс.руб.)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на выравнивание уровня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97 406,3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16 819,4</a:t>
                      </a:r>
                    </a:p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из областного бюджета местным бюджетам в целях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расходных обязательств муниципальных образований Иркутской области, возникающих при реализации мероприятий по модернизации библиотек в части комплектования книжных фондов библиотек муниципальных образований, в 2022 году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102,2</a:t>
                      </a:r>
                    </a:p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на осуществление дорожной деятельности в отношении автомобильных дорог местного значения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выплату денежного содержания с начислениями на него главам, муниципальным служащим органов местного самоуправления муниципальных районов Иркутской области, а также заработной платы с начислениями на нее техническому и вспомогательному персоналу органов местного самоуправления муниципальных районов, работникам учреждений, находящихся в ведении органов местного самоуправления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44 291,0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мероприятий по сбору, транспортированию и утилизации (захоронению) твердых коммунальных отходов с несанкционированных мест размещения отходов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4 322,5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местным бюджетам в целях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расходных обязательств органов местного самоуправления по вопросам местного значения по организации отдыха детей в каникулярное время на оплату стоимости набора продуктов питания в лагерях с дневным пребыванием детей, организованных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3 113,9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муниципальным районам на реализацию мероприятий перечня проектов народных инициатив на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9 125,2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местным бюджетам в целях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расходных обязательств муниципальных образований по обеспечению бесплатным двухразовым питанием обучающихся с ограниченными возможностями здоровья в муниципальных общеобразовательных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4 728,1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764704"/>
          <a:ext cx="7632848" cy="504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507"/>
                <a:gridCol w="5868268"/>
                <a:gridCol w="1423073"/>
              </a:tblGrid>
              <a:tr h="423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(тыс.руб.)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23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на обеспечение бесплатным питьевым молоком обучающихся 1-4 классов муниципальной общеобразовательной организации на 2021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1 390,6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23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реализацию мероприятий по соблюдению требований к антитеррористической защищенности объектов (территорий) муниципальных образовательных организаций в Иркутской области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28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146 540,0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68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031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государственных гарантий реализации прав  на получение общедоступного и бесплатного начального общего, основного общего, среднего  общего образования в муниципальных  общеобразовательных организациях, обеспечение дополнительного образования детей в муниципальных общеобразовательных организациях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496 788,1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68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 образовательных и общеобразовательных организациях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172 843,4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68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4 257,9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Налоговые поступления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бюджет МО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район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2023 году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844824"/>
          <a:ext cx="8208912" cy="413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81"/>
                <a:gridCol w="6311156"/>
                <a:gridCol w="1530475"/>
              </a:tblGrid>
              <a:tr h="4528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 физических лиц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131841,6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 на товары (работы, услуги), реализуемые на территории Российской Федерации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единого сельскохозяйственного налога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2332,0</a:t>
                      </a:r>
                    </a:p>
                  </a:txBody>
                  <a:tcPr marL="9525" marR="9525" marT="9525" marB="0" anchor="ctr"/>
                </a:tc>
              </a:tr>
              <a:tr h="4528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налогообложения, зачисляемый в бюджеты муниципальных районов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Государственной пошлины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146886,8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Неналоговые поступления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бюджет МО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район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2023 году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496944" cy="532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68"/>
                <a:gridCol w="7299245"/>
                <a:gridCol w="817531"/>
              </a:tblGrid>
              <a:tr h="437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50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 платы, за земельные участки, государственная собственность на которые не разграничена и которые расположены в границах сельских поселений и межселенных территорий муниципальных районов,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4030,0</a:t>
                      </a:r>
                    </a:p>
                  </a:txBody>
                  <a:tcPr marL="9525" marR="9525" marT="9525" marB="0" anchor="ctr"/>
                </a:tc>
              </a:tr>
              <a:tr h="651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имущества, находящегося в оперативном управлении органов управления муниципальных районов и созданных ими учреждений и в хозяйственном ведении муниципальных унитарных предприятий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17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17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 государства бюджетов муниципальных районов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50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имущества, находящегося в оперативном управлении учреждений, находящихся в ведении органов управления муниципальных районов (за исключением имущества муниципальных бюджетных и автономных учреждений),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1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сельских поселений и межселенных территорий муниципальных районов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17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санкции и возмещение 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17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1747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Динамика поступлений доходов в бюджет 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 «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район»</a:t>
            </a:r>
            <a:endParaRPr lang="ru-RU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788024" y="1340768"/>
          <a:ext cx="4258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79512" y="1052736"/>
          <a:ext cx="43204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619672" y="3789040"/>
          <a:ext cx="5904656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371703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тыс.руб.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357301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тыс.руб.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616530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тыс.руб.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6994</TotalTime>
  <Words>2619</Words>
  <Application>Microsoft Office PowerPoint</Application>
  <PresentationFormat>Экран (4:3)</PresentationFormat>
  <Paragraphs>458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Бюджет для граждан к решению Думы «О бюджете муниципального образования «Аларский район» на 2023 год  и плановый период  2024 и 2025 годов</vt:lpstr>
      <vt:lpstr>Бюджет муниципального образования «Аларский район» на 2023 год и на плановый период 2024 и 2025 годов.</vt:lpstr>
      <vt:lpstr>Слайд 3</vt:lpstr>
      <vt:lpstr>Поступление доходов в бюджет  МО «Аларский район» в 2023 году</vt:lpstr>
      <vt:lpstr>Безвозмездные поступления  с областного бюджета в бюджет МО «Аларский район  в 2023 году</vt:lpstr>
      <vt:lpstr>Слайд 6</vt:lpstr>
      <vt:lpstr>Налоговые поступления  в бюджет МО «Аларский район  в 2023 году</vt:lpstr>
      <vt:lpstr>Неналоговые поступления  в бюджет МО «Аларский район  в 2023 году</vt:lpstr>
      <vt:lpstr>Динамика поступлений доходов в бюджет  МО «Аларский район»</vt:lpstr>
      <vt:lpstr>Расходная часть бюджета МО «Аларский район» на 2023 год  Объем расходов по разделам: </vt:lpstr>
      <vt:lpstr>Муниципальные  программы МО «Аларский район» и непрограммные направления деятельности</vt:lpstr>
      <vt:lpstr>Муниципальная  программа "Повышение эффективности механизмов управления социально - экономическим развитием в муниципальном образовании "Аларский район" на 2020 - 2026 годы»</vt:lpstr>
      <vt:lpstr>Слайд 13</vt:lpstr>
      <vt:lpstr>Муниципальная программа "Развитие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2023-2026 годы»."</vt:lpstr>
      <vt:lpstr>Слайд 15</vt:lpstr>
      <vt:lpstr>Муниципальная программа "Развитие физической культуры, спорта и молодежной политики в Аларском районе "на 2020 - 2026 годы</vt:lpstr>
      <vt:lpstr>Слайд 17</vt:lpstr>
      <vt:lpstr>Муниципальная программа «Развитие культуры в муниципальном образовании  «Аларский район» на 2022 - 2026г.г.»</vt:lpstr>
      <vt:lpstr>Слайд 19</vt:lpstr>
      <vt:lpstr>Муниципальная программа «Комплексные меры профилактики правонарушений в  Аларском районе на 2022 – 2026 «Правопорядок»».</vt:lpstr>
      <vt:lpstr>Муниципальная  программа «Развитие системы  образования в Аларском районе на 2020 – 2026 г.г.»</vt:lpstr>
      <vt:lpstr>Слайд 22</vt:lpstr>
      <vt:lpstr>Слайд 23</vt:lpstr>
      <vt:lpstr>    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муниципального образования «Аларский район»   за 2022 год</dc:title>
  <dc:creator>bair</dc:creator>
  <cp:lastModifiedBy>bair</cp:lastModifiedBy>
  <cp:revision>357</cp:revision>
  <dcterms:created xsi:type="dcterms:W3CDTF">2023-04-12T03:38:20Z</dcterms:created>
  <dcterms:modified xsi:type="dcterms:W3CDTF">2023-05-23T08:01:00Z</dcterms:modified>
</cp:coreProperties>
</file>