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rawings/drawing15.xml" ContentType="application/vnd.openxmlformats-officedocument.drawingml.chartshapes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drawings/drawing13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drawings/drawing11.xml" ContentType="application/vnd.openxmlformats-officedocument.drawingml.chartshapes+xml"/>
  <Override PartName="/ppt/drawings/drawing12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6" r:id="rId5"/>
    <p:sldId id="267" r:id="rId6"/>
    <p:sldId id="279" r:id="rId7"/>
    <p:sldId id="280" r:id="rId8"/>
    <p:sldId id="271" r:id="rId9"/>
    <p:sldId id="269" r:id="rId10"/>
    <p:sldId id="257" r:id="rId11"/>
    <p:sldId id="258" r:id="rId12"/>
    <p:sldId id="272" r:id="rId13"/>
    <p:sldId id="259" r:id="rId14"/>
    <p:sldId id="273" r:id="rId15"/>
    <p:sldId id="260" r:id="rId16"/>
    <p:sldId id="274" r:id="rId17"/>
    <p:sldId id="261" r:id="rId18"/>
    <p:sldId id="275" r:id="rId19"/>
    <p:sldId id="262" r:id="rId20"/>
    <p:sldId id="263" r:id="rId21"/>
    <p:sldId id="276" r:id="rId22"/>
    <p:sldId id="277" r:id="rId23"/>
    <p:sldId id="278" r:id="rId24"/>
    <p:sldId id="281" r:id="rId25"/>
    <p:sldId id="28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4755" autoAdjust="0"/>
  </p:normalViewPr>
  <p:slideViewPr>
    <p:cSldViewPr>
      <p:cViewPr varScale="1">
        <p:scale>
          <a:sx n="109" d="100"/>
          <a:sy n="109" d="100"/>
        </p:scale>
        <p:origin x="-80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Office_Excel16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50"/>
      <c:rotY val="318"/>
      <c:perspective val="50"/>
    </c:view3D>
    <c:plotArea>
      <c:layout>
        <c:manualLayout>
          <c:layoutTarget val="inner"/>
          <c:xMode val="edge"/>
          <c:yMode val="edge"/>
          <c:x val="7.1759259259259273E-2"/>
          <c:y val="3.573163009322661E-3"/>
          <c:w val="0.92052469135802473"/>
          <c:h val="0.894642509150540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8"/>
          <c:dPt>
            <c:idx val="1"/>
            <c:explosion val="4"/>
          </c:dPt>
          <c:dPt>
            <c:idx val="2"/>
            <c:explosion val="2"/>
          </c:dPt>
          <c:dLbls>
            <c:dLbl>
              <c:idx val="0"/>
              <c:layout>
                <c:manualLayout>
                  <c:x val="-0.22820550209001658"/>
                  <c:y val="-0.19447666595521571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sz="1200" b="1" dirty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ru-RU" sz="1200" b="1" dirty="0" smtClean="0">
                        <a:solidFill>
                          <a:schemeClr val="bg1"/>
                        </a:solidFill>
                      </a:rPr>
                      <a:t>С областного и федерального бюджетов</a:t>
                    </a:r>
                  </a:p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sz="1200" b="1" dirty="0" smtClean="0">
                        <a:solidFill>
                          <a:schemeClr val="bg1"/>
                        </a:solidFill>
                      </a:rPr>
                      <a:t>1 </a:t>
                    </a:r>
                    <a:r>
                      <a:rPr lang="en-US" sz="1200" b="1" dirty="0">
                        <a:solidFill>
                          <a:schemeClr val="bg1"/>
                        </a:solidFill>
                      </a:rPr>
                      <a:t>053 </a:t>
                    </a:r>
                    <a:r>
                      <a:rPr lang="en-US" sz="1200" b="1" dirty="0" smtClean="0">
                        <a:solidFill>
                          <a:schemeClr val="bg1"/>
                        </a:solidFill>
                      </a:rPr>
                      <a:t>298,3</a:t>
                    </a:r>
                    <a:r>
                      <a:rPr lang="ru-RU" sz="1200" b="1" dirty="0" smtClean="0">
                        <a:solidFill>
                          <a:schemeClr val="bg1"/>
                        </a:solidFill>
                      </a:rPr>
                      <a:t>тыс.руб.</a:t>
                    </a:r>
                    <a:r>
                      <a:rPr lang="en-US" sz="1200" b="1" dirty="0" smtClean="0">
                        <a:solidFill>
                          <a:schemeClr val="bg1"/>
                        </a:solidFill>
                      </a:rPr>
                      <a:t>   </a:t>
                    </a:r>
                    <a:r>
                      <a:rPr lang="en-US" sz="1200" b="1" dirty="0">
                        <a:solidFill>
                          <a:schemeClr val="bg1"/>
                        </a:solidFill>
                      </a:rPr>
                      <a:t>
</a:t>
                    </a:r>
                    <a:r>
                      <a:rPr lang="en-US" sz="1200" b="1" dirty="0" smtClean="0">
                        <a:solidFill>
                          <a:schemeClr val="bg1"/>
                        </a:solidFill>
                      </a:rPr>
                      <a:t>84</a:t>
                    </a:r>
                    <a:r>
                      <a:rPr lang="ru-RU" sz="1200" b="1" dirty="0" smtClean="0">
                        <a:solidFill>
                          <a:schemeClr val="bg1"/>
                        </a:solidFill>
                      </a:rPr>
                      <a:t>,5</a:t>
                    </a:r>
                    <a:r>
                      <a:rPr lang="en-US" sz="1200" b="1" dirty="0" smtClean="0">
                        <a:solidFill>
                          <a:schemeClr val="bg1"/>
                        </a:solidFill>
                      </a:rPr>
                      <a:t>%</a:t>
                    </a:r>
                    <a:endParaRPr lang="en-US" sz="1200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Val val="1"/>
              <c:showPercent val="1"/>
              <c:separator>
</c:separator>
            </c:dLbl>
            <c:dLbl>
              <c:idx val="1"/>
              <c:layout>
                <c:manualLayout>
                  <c:x val="2.6141732283464596E-2"/>
                  <c:y val="-0.26112835238121751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/>
                      <a:t>Н</a:t>
                    </a:r>
                    <a:r>
                      <a:rPr lang="ru-RU" dirty="0" smtClean="0"/>
                      <a:t>алоговые поступления</a:t>
                    </a:r>
                  </a:p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169 </a:t>
                    </a:r>
                    <a:r>
                      <a:rPr lang="en-US" dirty="0" smtClean="0"/>
                      <a:t>168,4</a:t>
                    </a:r>
                    <a:r>
                      <a:rPr lang="ru-RU" dirty="0" smtClean="0"/>
                      <a:t> тыс.руб.</a:t>
                    </a:r>
                    <a:r>
                      <a:rPr lang="en-US" dirty="0" smtClean="0"/>
                      <a:t>   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3,7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2"/>
              <c:layout>
                <c:manualLayout>
                  <c:x val="-3.8242927967337415E-2"/>
                  <c:y val="0.26937919496451818"/>
                </c:manualLayout>
              </c:layout>
              <c:tx>
                <c:rich>
                  <a:bodyPr/>
                  <a:lstStyle/>
                  <a:p>
                    <a:pPr>
                      <a:defRPr sz="1200" b="0"/>
                    </a:pPr>
                    <a:r>
                      <a:rPr lang="en-US" sz="1200" b="0" dirty="0">
                        <a:latin typeface="Arial" pitchFamily="34" charset="0"/>
                        <a:cs typeface="Arial" pitchFamily="34" charset="0"/>
                      </a:rPr>
                      <a:t> </a:t>
                    </a:r>
                    <a:r>
                      <a:rPr lang="ru-RU" b="1" dirty="0" smtClean="0">
                        <a:latin typeface="Arial" pitchFamily="34" charset="0"/>
                        <a:cs typeface="Arial" pitchFamily="34" charset="0"/>
                      </a:rPr>
                      <a:t>Неналоговые поступления </a:t>
                    </a:r>
                  </a:p>
                  <a:p>
                    <a:pPr>
                      <a:defRPr sz="1200" b="0"/>
                    </a:pPr>
                    <a:r>
                      <a:rPr lang="en-US" b="1" dirty="0" smtClean="0">
                        <a:latin typeface="Arial" pitchFamily="34" charset="0"/>
                        <a:cs typeface="Arial" pitchFamily="34" charset="0"/>
                      </a:rPr>
                      <a:t>23 442,0</a:t>
                    </a:r>
                    <a:r>
                      <a:rPr lang="ru-RU" b="1" dirty="0" smtClean="0">
                        <a:latin typeface="Arial" pitchFamily="34" charset="0"/>
                        <a:cs typeface="Arial" pitchFamily="34" charset="0"/>
                      </a:rPr>
                      <a:t> тыс.руб.</a:t>
                    </a:r>
                    <a:r>
                      <a:rPr lang="en-US" b="1" dirty="0" smtClean="0">
                        <a:latin typeface="Arial" pitchFamily="34" charset="0"/>
                        <a:cs typeface="Arial" pitchFamily="34" charset="0"/>
                      </a:rPr>
                      <a:t>   </a:t>
                    </a:r>
                    <a:r>
                      <a:rPr lang="en-US" b="1" dirty="0">
                        <a:latin typeface="Arial" pitchFamily="34" charset="0"/>
                        <a:cs typeface="Arial" pitchFamily="34" charset="0"/>
                      </a:rPr>
                      <a:t>
</a:t>
                    </a:r>
                    <a:r>
                      <a:rPr lang="ru-RU" b="1" dirty="0" smtClean="0">
                        <a:latin typeface="Arial" pitchFamily="34" charset="0"/>
                        <a:cs typeface="Arial" pitchFamily="34" charset="0"/>
                      </a:rPr>
                      <a:t>1,8</a:t>
                    </a:r>
                    <a:r>
                      <a:rPr lang="en-US" b="1" dirty="0" smtClean="0">
                        <a:latin typeface="Arial" pitchFamily="34" charset="0"/>
                        <a:cs typeface="Arial" pitchFamily="34" charset="0"/>
                      </a:rPr>
                      <a:t>%</a:t>
                    </a:r>
                    <a:endParaRPr lang="en-US" b="1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pPr/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Percent val="1"/>
            <c:separator>
</c:separator>
          </c:dLbls>
          <c:cat>
            <c:strRef>
              <c:f>Лист1!$A$2:$A$5</c:f>
              <c:strCache>
                <c:ptCount val="3"/>
                <c:pt idx="0">
                  <c:v>Финансовая помощь с областного бюджета</c:v>
                </c:pt>
                <c:pt idx="1">
                  <c:v>Неналоговые доходы</c:v>
                </c:pt>
                <c:pt idx="2">
                  <c:v>Налоговые доходы</c:v>
                </c:pt>
              </c:strCache>
            </c:strRef>
          </c:cat>
          <c:val>
            <c:numRef>
              <c:f>Лист1!$B$2:$B$5</c:f>
              <c:numCache>
                <c:formatCode>_-* #,##0.0\ _₽_-;\-* #,##0.0\ _₽_-;_-* "-"??\ _₽_-;_-@_-</c:formatCode>
                <c:ptCount val="4"/>
                <c:pt idx="0">
                  <c:v>1053298.3</c:v>
                </c:pt>
                <c:pt idx="1">
                  <c:v>23442</c:v>
                </c:pt>
                <c:pt idx="2">
                  <c:v>169168.39999999991</c:v>
                </c:pt>
              </c:numCache>
            </c:numRef>
          </c:val>
        </c:ser>
      </c:pie3DChart>
    </c:plotArea>
    <c:plotVisOnly val="1"/>
  </c:chart>
  <c:spPr>
    <a:scene3d>
      <a:camera prst="orthographicFront"/>
      <a:lightRig rig="threePt" dir="t"/>
    </a:scene3d>
    <a:sp3d>
      <a:bevelT prst="relaxedInset"/>
    </a:sp3d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dirty="0"/>
              <a:t>Доля </a:t>
            </a:r>
            <a:r>
              <a:rPr lang="ru-RU" dirty="0" smtClean="0"/>
              <a:t>видов расходов </a:t>
            </a:r>
            <a:r>
              <a:rPr lang="ru-RU" dirty="0"/>
              <a:t>в Муниципальной  программе"Развитие физической культуры, спорта и молодежной политики в </a:t>
            </a:r>
            <a:r>
              <a:rPr lang="ru-RU" dirty="0" err="1"/>
              <a:t>Аларском</a:t>
            </a:r>
            <a:r>
              <a:rPr lang="ru-RU" dirty="0"/>
              <a:t> районе "на 2020 - 2024 годы</a:t>
            </a:r>
          </a:p>
        </c:rich>
      </c:tx>
      <c:layout>
        <c:manualLayout>
          <c:xMode val="edge"/>
          <c:yMode val="edge"/>
          <c:x val="0.13019727752005003"/>
          <c:y val="2.3374243557944714E-2"/>
        </c:manualLayout>
      </c:layout>
    </c:title>
    <c:plotArea>
      <c:layout>
        <c:manualLayout>
          <c:layoutTarget val="inner"/>
          <c:xMode val="edge"/>
          <c:yMode val="edge"/>
          <c:x val="0.49444982091994683"/>
          <c:y val="0.19388826274992207"/>
          <c:w val="0.50474397297560025"/>
          <c:h val="0.7414347972917495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расходов в Муниципальной  программе"Развитие физической культуры, спорта и молодежной политики в Аларском районе "на 2020 - 2024 годы</c:v>
                </c:pt>
              </c:strCache>
            </c:strRef>
          </c:tx>
          <c:dPt>
            <c:idx val="0"/>
            <c:explosion val="2"/>
          </c:dPt>
          <c:dLbls>
            <c:dLbl>
              <c:idx val="0"/>
              <c:layout>
                <c:manualLayout>
                  <c:x val="0.20831564403208008"/>
                  <c:y val="0.2678982790399462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4.9739340105441121E-2"/>
                  <c:y val="-0.18699394846355766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7.7822874775185069E-2"/>
                  <c:y val="-0.11909704142645468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0.10049770457194468"/>
                  <c:y val="1.3176581450789277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0.10261993828685229"/>
                  <c:y val="2.9666549767562639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-0.1919127168065087"/>
                  <c:y val="5.1986860897651289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-3.3140061635958028E-2"/>
                  <c:y val="-6.477359276010836E-3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Pos val="bestFit"/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Лист1!$A$2:$A$3</c:f>
              <c:strCache>
                <c:ptCount val="2"/>
                <c:pt idx="0">
                  <c:v>Прочие, в том числе расходы связанные с проведением спортивных мероприятий</c:v>
                </c:pt>
                <c:pt idx="1">
                  <c:v>Сертификаты молодым семьям на строительство и приобретение жилья</c:v>
                </c:pt>
              </c:strCache>
            </c:strRef>
          </c:cat>
          <c:val>
            <c:numRef>
              <c:f>Лист1!$B$2:$B$3</c:f>
              <c:numCache>
                <c:formatCode>_-* #,##0.0\ _₽_-;\-* #,##0.0\ _₽_-;_-* "-"??\ _₽_-;_-@_-</c:formatCode>
                <c:ptCount val="2"/>
                <c:pt idx="0">
                  <c:v>2200.1</c:v>
                </c:pt>
                <c:pt idx="1">
                  <c:v>3060.2</c:v>
                </c:pt>
              </c:numCache>
            </c:numRef>
          </c:val>
        </c:ser>
        <c:firstSliceAng val="235"/>
      </c:pieChart>
    </c:plotArea>
    <c:plotVisOnly val="1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7483392649858829"/>
          <c:y val="8.3417570191731447E-2"/>
          <c:w val="0.53663338173153119"/>
          <c:h val="0.8480691112568087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_-* #,##0.0\ _₽_-;\-* #,##0.0\ _₽_-;_-* "-"??\ _₽_-;_-@_-</c:formatCode>
                <c:ptCount val="1"/>
                <c:pt idx="0">
                  <c:v>3804.4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_-* #,##0.0\ _₽_-;\-* #,##0.0\ _₽_-;_-* "-"??\ _₽_-;_-@_-</c:formatCode>
                <c:ptCount val="1"/>
                <c:pt idx="0">
                  <c:v>5260.1</c:v>
                </c:pt>
              </c:numCache>
            </c:numRef>
          </c:val>
        </c:ser>
        <c:overlap val="100"/>
        <c:axId val="75795840"/>
        <c:axId val="75822208"/>
      </c:barChart>
      <c:catAx>
        <c:axId val="75795840"/>
        <c:scaling>
          <c:orientation val="minMax"/>
        </c:scaling>
        <c:delete val="1"/>
        <c:axPos val="b"/>
        <c:numFmt formatCode="General" sourceLinked="1"/>
        <c:tickLblPos val="none"/>
        <c:crossAx val="75822208"/>
        <c:crosses val="autoZero"/>
        <c:auto val="1"/>
        <c:lblAlgn val="ctr"/>
        <c:lblOffset val="100"/>
      </c:catAx>
      <c:valAx>
        <c:axId val="75822208"/>
        <c:scaling>
          <c:orientation val="minMax"/>
        </c:scaling>
        <c:delete val="1"/>
        <c:axPos val="l"/>
        <c:numFmt formatCode="_-* #,##0.0\ _₽_-;\-* #,##0.0\ _₽_-;_-* &quot;-&quot;??\ _₽_-;_-@_-" sourceLinked="1"/>
        <c:tickLblPos val="none"/>
        <c:crossAx val="7579584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200" b="1">
          <a:solidFill>
            <a:schemeClr val="bg1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Доля видов </a:t>
            </a:r>
            <a:r>
              <a:rPr lang="ru-RU" dirty="0"/>
              <a:t>расходов в Муниципальной  программе </a:t>
            </a:r>
            <a:r>
              <a:rPr lang="ru-RU" sz="1400" b="1" i="0" u="none" strike="noStrike" baseline="0" dirty="0" smtClean="0"/>
              <a:t>«Развитие культуры в муниципальном образовании «</a:t>
            </a:r>
            <a:r>
              <a:rPr lang="ru-RU" sz="1400" b="1" i="0" u="none" strike="noStrike" baseline="0" dirty="0" err="1" smtClean="0"/>
              <a:t>Аларский</a:t>
            </a:r>
            <a:r>
              <a:rPr lang="ru-RU" sz="1400" b="1" i="0" u="none" strike="noStrike" baseline="0" dirty="0" smtClean="0"/>
              <a:t> район» на 2022 - 2026г.г.»</a:t>
            </a:r>
            <a:endParaRPr lang="ru-RU" dirty="0"/>
          </a:p>
        </c:rich>
      </c:tx>
      <c:layout>
        <c:manualLayout>
          <c:xMode val="edge"/>
          <c:yMode val="edge"/>
          <c:x val="0.13019727752005003"/>
          <c:y val="2.3374243557944714E-2"/>
        </c:manualLayout>
      </c:layout>
    </c:title>
    <c:plotArea>
      <c:layout>
        <c:manualLayout>
          <c:layoutTarget val="inner"/>
          <c:xMode val="edge"/>
          <c:yMode val="edge"/>
          <c:x val="0.45083572299712077"/>
          <c:y val="0.17031156511391637"/>
          <c:w val="0.54610081164946644"/>
          <c:h val="0.7575908567053462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расходов в Муниципальной  программе «Развитие культуры в муниципальном образовании «Аларский район» на 2022 - 2026г.г.»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-0.13364439969587272"/>
                  <c:y val="-1.0467712422849934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2.2556271275405051E-3"/>
                  <c:y val="6.3747936976212824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>
                        <a:solidFill>
                          <a:schemeClr val="tx1"/>
                        </a:solidFill>
                      </a:rPr>
                      <a:t>П</a:t>
                    </a:r>
                    <a:r>
                      <a:rPr lang="ru-RU" sz="1200" dirty="0">
                        <a:solidFill>
                          <a:schemeClr val="tx1"/>
                        </a:solidFill>
                      </a:rPr>
                      <a:t>риобретение </a:t>
                    </a:r>
                    <a:r>
                      <a:rPr lang="ru-RU" sz="1200" dirty="0" smtClean="0">
                        <a:solidFill>
                          <a:schemeClr val="tx1"/>
                        </a:solidFill>
                      </a:rPr>
                      <a:t>оборудования, материальных</a:t>
                    </a:r>
                    <a:r>
                      <a:rPr lang="ru-RU" sz="1200" baseline="0" dirty="0" smtClean="0">
                        <a:solidFill>
                          <a:schemeClr val="tx1"/>
                        </a:solidFill>
                      </a:rPr>
                      <a:t> запасов</a:t>
                    </a:r>
                    <a:r>
                      <a:rPr lang="ru-RU" sz="1200" dirty="0">
                        <a:solidFill>
                          <a:schemeClr val="tx1"/>
                        </a:solidFill>
                      </a:rPr>
                      <a:t>
 5 326,0   
7%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2.0208137142901251E-2"/>
                  <c:y val="5.3022388409319977E-2"/>
                </c:manualLayout>
              </c:layout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2.4668132627305088E-3"/>
                  <c:y val="-2.0822652904697335E-2"/>
                </c:manualLayout>
              </c:layout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7.6592784887804827E-2"/>
                  <c:y val="-5.9580729316555191E-2"/>
                </c:manualLayout>
              </c:layout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-0.1919127168065087"/>
                  <c:y val="5.1986860897651289E-2"/>
                </c:manualLayout>
              </c:layout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-3.3140061635958028E-2"/>
                  <c:y val="-6.477359276010836E-3"/>
                </c:manualLayout>
              </c:layout>
              <c:dLblPos val="bestFit"/>
              <c:showLegendKey val="1"/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bestFit"/>
            <c:showLegendKey val="1"/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Лист1!$A$2:$A$6</c:f>
              <c:strCache>
                <c:ptCount val="5"/>
                <c:pt idx="0">
                  <c:v>ФОТ</c:v>
                </c:pt>
                <c:pt idx="1">
                  <c:v>Приобретение оборудования</c:v>
                </c:pt>
                <c:pt idx="2">
                  <c:v>Коммунальные услуги</c:v>
                </c:pt>
                <c:pt idx="3">
                  <c:v>Прочие расходы</c:v>
                </c:pt>
                <c:pt idx="4">
                  <c:v>Ремонт</c:v>
                </c:pt>
              </c:strCache>
            </c:strRef>
          </c:cat>
          <c:val>
            <c:numRef>
              <c:f>Лист1!$B$2:$B$6</c:f>
              <c:numCache>
                <c:formatCode>_-* #,##0.0\ _₽_-;\-* #,##0.0\ _₽_-;_-* "-"??\ _₽_-;_-@_-</c:formatCode>
                <c:ptCount val="5"/>
                <c:pt idx="0">
                  <c:v>61654.3</c:v>
                </c:pt>
                <c:pt idx="1">
                  <c:v>5326</c:v>
                </c:pt>
                <c:pt idx="2">
                  <c:v>2531.9</c:v>
                </c:pt>
                <c:pt idx="3">
                  <c:v>1453.6</c:v>
                </c:pt>
                <c:pt idx="4">
                  <c:v>354.3</c:v>
                </c:pt>
              </c:numCache>
            </c:numRef>
          </c:val>
        </c:ser>
        <c:firstSliceAng val="293"/>
      </c:pieChart>
    </c:plotArea>
    <c:plotVisOnly val="1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3.1565937118097992E-2"/>
          <c:y val="5.6092750257796156E-2"/>
          <c:w val="0.53663338173153097"/>
          <c:h val="0.8480691112568087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_-* #,##0.0\ _₽_-;\-* #,##0.0\ _₽_-;_-* "-"??\ _₽_-;_-@_-</c:formatCode>
                <c:ptCount val="1"/>
                <c:pt idx="0">
                  <c:v>68692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_-* #,##0.0\ _₽_-;\-* #,##0.0\ _₽_-;_-* "-"??\ _₽_-;_-@_-</c:formatCode>
                <c:ptCount val="1"/>
                <c:pt idx="0">
                  <c:v>77788.7</c:v>
                </c:pt>
              </c:numCache>
            </c:numRef>
          </c:val>
        </c:ser>
        <c:overlap val="100"/>
        <c:axId val="76015488"/>
        <c:axId val="76017024"/>
      </c:barChart>
      <c:catAx>
        <c:axId val="76015488"/>
        <c:scaling>
          <c:orientation val="minMax"/>
        </c:scaling>
        <c:delete val="1"/>
        <c:axPos val="b"/>
        <c:numFmt formatCode="General" sourceLinked="1"/>
        <c:tickLblPos val="none"/>
        <c:crossAx val="76017024"/>
        <c:crosses val="autoZero"/>
        <c:auto val="1"/>
        <c:lblAlgn val="ctr"/>
        <c:lblOffset val="100"/>
      </c:catAx>
      <c:valAx>
        <c:axId val="76017024"/>
        <c:scaling>
          <c:orientation val="minMax"/>
        </c:scaling>
        <c:delete val="1"/>
        <c:axPos val="l"/>
        <c:numFmt formatCode="_-* #,##0.0\ _₽_-;\-* #,##0.0\ _₽_-;_-* &quot;-&quot;??\ _₽_-;_-@_-" sourceLinked="1"/>
        <c:tickLblPos val="none"/>
        <c:crossAx val="7601548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200" b="1">
          <a:solidFill>
            <a:schemeClr val="bg1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2"/>
  <c:chart>
    <c:plotArea>
      <c:layout>
        <c:manualLayout>
          <c:layoutTarget val="inner"/>
          <c:xMode val="edge"/>
          <c:yMode val="edge"/>
          <c:x val="7.0833333333333373E-2"/>
          <c:y val="0.37739717960725394"/>
          <c:w val="0.92041879921259839"/>
          <c:h val="0.61938858775661265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  <c:pt idx="0">
                  <c:v>11</c:v>
                </c:pt>
              </c:numCache>
            </c:numRef>
          </c:cat>
          <c:val>
            <c:numRef>
              <c:f>Лист1!$B$2</c:f>
              <c:numCache>
                <c:formatCode>_-* #,##0.0\ _₽_-;\-* #,##0.0\ _₽_-;_-* "-"??\ _₽_-;_-@_-</c:formatCode>
                <c:ptCount val="1"/>
                <c:pt idx="0">
                  <c:v>1341.1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  <c:pt idx="0">
                  <c:v>11</c:v>
                </c:pt>
              </c:numCache>
            </c:numRef>
          </c:cat>
          <c:val>
            <c:numRef>
              <c:f>Лист1!$C$2</c:f>
              <c:numCache>
                <c:formatCode>_-* #,##0.0\ _₽_-;\-* #,##0.0\ _₽_-;_-* "-"??\ _₽_-;_-@_-</c:formatCode>
                <c:ptCount val="1"/>
                <c:pt idx="0">
                  <c:v>2428.1999999999998</c:v>
                </c:pt>
              </c:numCache>
            </c:numRef>
          </c:val>
        </c:ser>
        <c:overlap val="100"/>
        <c:axId val="76208384"/>
        <c:axId val="76349440"/>
      </c:barChart>
      <c:catAx>
        <c:axId val="76208384"/>
        <c:scaling>
          <c:orientation val="minMax"/>
        </c:scaling>
        <c:delete val="1"/>
        <c:axPos val="l"/>
        <c:numFmt formatCode="General" sourceLinked="1"/>
        <c:tickLblPos val="none"/>
        <c:crossAx val="76349440"/>
        <c:crosses val="autoZero"/>
        <c:auto val="1"/>
        <c:lblAlgn val="ctr"/>
        <c:lblOffset val="100"/>
      </c:catAx>
      <c:valAx>
        <c:axId val="76349440"/>
        <c:scaling>
          <c:orientation val="minMax"/>
        </c:scaling>
        <c:delete val="1"/>
        <c:axPos val="b"/>
        <c:numFmt formatCode="_-* #,##0.0\ _₽_-;\-* #,##0.0\ _₽_-;_-* &quot;-&quot;??\ _₽_-;_-@_-" sourceLinked="1"/>
        <c:tickLblPos val="none"/>
        <c:crossAx val="762083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Доля видов </a:t>
            </a:r>
            <a:r>
              <a:rPr lang="ru-RU" dirty="0"/>
              <a:t>расходов в Муниципальной  программе </a:t>
            </a:r>
            <a:r>
              <a:rPr lang="ru-RU" sz="1400" b="1" i="0" u="none" strike="noStrike" baseline="0" dirty="0" smtClean="0"/>
              <a:t>«Развитие системы  образования в </a:t>
            </a:r>
            <a:r>
              <a:rPr lang="ru-RU" sz="1400" b="1" i="0" u="none" strike="noStrike" baseline="0" dirty="0" err="1" smtClean="0"/>
              <a:t>Аларском</a:t>
            </a:r>
            <a:r>
              <a:rPr lang="ru-RU" sz="1400" b="1" i="0" u="none" strike="noStrike" baseline="0" dirty="0" smtClean="0"/>
              <a:t> районе на 2020 – 2024 г.г.»</a:t>
            </a:r>
          </a:p>
        </c:rich>
      </c:tx>
      <c:layout>
        <c:manualLayout>
          <c:xMode val="edge"/>
          <c:yMode val="edge"/>
          <c:x val="0.13172901019675648"/>
          <c:y val="5.8614176968842474E-4"/>
        </c:manualLayout>
      </c:layout>
    </c:title>
    <c:plotArea>
      <c:layout>
        <c:manualLayout>
          <c:layoutTarget val="inner"/>
          <c:xMode val="edge"/>
          <c:yMode val="edge"/>
          <c:x val="0.38947644171021473"/>
          <c:y val="4.6628599376569865E-2"/>
          <c:w val="0.61052355828978566"/>
          <c:h val="0.8469627872672780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расходов в Муниципальной  программе «Развитие системы  образования в Аларском районе на 2020 – 2024 г.г.»</c:v>
                </c:pt>
              </c:strCache>
            </c:strRef>
          </c:tx>
          <c:explosion val="25"/>
          <c:dPt>
            <c:idx val="0"/>
            <c:explosion val="3"/>
          </c:dPt>
          <c:dLbls>
            <c:dLbl>
              <c:idx val="0"/>
              <c:layout>
                <c:manualLayout>
                  <c:x val="-0.17346944929024097"/>
                  <c:y val="5.5405155785903291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9.9144111199450744E-3"/>
                  <c:y val="5.6846972303205137E-2"/>
                </c:manualLayout>
              </c:layout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0.17860401019675648"/>
                  <c:y val="0.12660470675672053"/>
                </c:manualLayout>
              </c:layout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0.12500542739924816"/>
                  <c:y val="7.904944965954247E-2"/>
                </c:manualLayout>
              </c:layout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0.22188715737431589"/>
                  <c:y val="8.7039525728734288E-2"/>
                </c:manualLayout>
              </c:layout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-0.1433332722248381"/>
                  <c:y val="7.3633050143022934E-3"/>
                </c:manualLayout>
              </c:layout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-0.19065754027371448"/>
                  <c:y val="-3.6226396531576811E-2"/>
                </c:manualLayout>
              </c:layout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-0.18068029193136301"/>
                  <c:y val="-0.11116660728629139"/>
                </c:manualLayout>
              </c:layout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-0.24390961378144524"/>
                  <c:y val="-0.20617237308304426"/>
                </c:manualLayout>
              </c:layout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9"/>
              <c:layout>
                <c:manualLayout>
                  <c:x val="-0.16812008398236991"/>
                  <c:y val="-0.24788510781265274"/>
                </c:manualLayout>
              </c:layout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10"/>
              <c:layout>
                <c:manualLayout>
                  <c:x val="-1.5825451945565849E-2"/>
                  <c:y val="-0.22374404851937474"/>
                </c:manualLayout>
              </c:layout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11"/>
              <c:layout>
                <c:manualLayout>
                  <c:x val="8.3060918094032585E-2"/>
                  <c:y val="-0.14827870531119039"/>
                </c:manualLayout>
              </c:layout>
              <c:dLblPos val="bestFit"/>
              <c:showLegendKey val="1"/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bestFit"/>
            <c:showLegendKey val="1"/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Лист1!$A$2:$A$13</c:f>
              <c:strCache>
                <c:ptCount val="12"/>
                <c:pt idx="0">
                  <c:v>ФОТ</c:v>
                </c:pt>
                <c:pt idx="1">
                  <c:v>Коммун.услуги</c:v>
                </c:pt>
                <c:pt idx="2">
                  <c:v>Медосмотры</c:v>
                </c:pt>
                <c:pt idx="3">
                  <c:v>Прочие</c:v>
                </c:pt>
                <c:pt idx="4">
                  <c:v>Приобретение оборудования</c:v>
                </c:pt>
                <c:pt idx="5">
                  <c:v>Ремонт</c:v>
                </c:pt>
                <c:pt idx="6">
                  <c:v>Учебные расходы</c:v>
                </c:pt>
                <c:pt idx="7">
                  <c:v>ПСД</c:v>
                </c:pt>
                <c:pt idx="8">
                  <c:v>Народные инициативы</c:v>
                </c:pt>
                <c:pt idx="9">
                  <c:v>ГСМ</c:v>
                </c:pt>
                <c:pt idx="10">
                  <c:v>Ремонт авто., запчасти</c:v>
                </c:pt>
                <c:pt idx="11">
                  <c:v>Питание</c:v>
                </c:pt>
              </c:strCache>
            </c:strRef>
          </c:cat>
          <c:val>
            <c:numRef>
              <c:f>Лист1!$B$2:$B$13</c:f>
              <c:numCache>
                <c:formatCode>_-* #,##0.0\ _₽_-;\-* #,##0.0\ _₽_-;_-* "-"??\ _₽_-;_-@_-</c:formatCode>
                <c:ptCount val="12"/>
                <c:pt idx="0">
                  <c:v>684877</c:v>
                </c:pt>
                <c:pt idx="1">
                  <c:v>38126.6</c:v>
                </c:pt>
                <c:pt idx="2">
                  <c:v>4499.8</c:v>
                </c:pt>
                <c:pt idx="3">
                  <c:v>21583.56</c:v>
                </c:pt>
                <c:pt idx="4">
                  <c:v>9267</c:v>
                </c:pt>
                <c:pt idx="5">
                  <c:v>13253.2</c:v>
                </c:pt>
                <c:pt idx="6">
                  <c:v>9715.7999999999956</c:v>
                </c:pt>
                <c:pt idx="7">
                  <c:v>3700</c:v>
                </c:pt>
                <c:pt idx="8">
                  <c:v>5729.9</c:v>
                </c:pt>
                <c:pt idx="9">
                  <c:v>6622.2</c:v>
                </c:pt>
                <c:pt idx="10">
                  <c:v>2879.7</c:v>
                </c:pt>
                <c:pt idx="11">
                  <c:v>25643.54</c:v>
                </c:pt>
              </c:numCache>
            </c:numRef>
          </c:val>
        </c:ser>
        <c:firstSliceAng val="295"/>
      </c:pieChart>
    </c:plotArea>
    <c:plotVisOnly val="1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2"/>
  <c:chart>
    <c:plotArea>
      <c:layout>
        <c:manualLayout>
          <c:layoutTarget val="inner"/>
          <c:xMode val="edge"/>
          <c:yMode val="edge"/>
          <c:x val="3.7500000000000006E-2"/>
          <c:y val="0.37739705430404064"/>
          <c:w val="0.92875213254593181"/>
          <c:h val="0.6193885877566123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  <c:pt idx="0">
                  <c:v>11</c:v>
                </c:pt>
              </c:numCache>
            </c:numRef>
          </c:cat>
          <c:val>
            <c:numRef>
              <c:f>Лист1!$B$2</c:f>
              <c:numCache>
                <c:formatCode>_-* #,##0.0\ _₽_-;\-* #,##0.0\ _₽_-;_-* "-"??\ _₽_-;_-@_-</c:formatCode>
                <c:ptCount val="1"/>
                <c:pt idx="0">
                  <c:v>778804.5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  <c:pt idx="0">
                  <c:v>11</c:v>
                </c:pt>
              </c:numCache>
            </c:numRef>
          </c:cat>
          <c:val>
            <c:numRef>
              <c:f>Лист1!$C$2</c:f>
              <c:numCache>
                <c:formatCode>_-* #,##0.0\ _₽_-;\-* #,##0.0\ _₽_-;_-* "-"??\ _₽_-;_-@_-</c:formatCode>
                <c:ptCount val="1"/>
                <c:pt idx="0">
                  <c:v>825898.3</c:v>
                </c:pt>
              </c:numCache>
            </c:numRef>
          </c:val>
        </c:ser>
        <c:overlap val="100"/>
        <c:axId val="76555392"/>
        <c:axId val="76596736"/>
      </c:barChart>
      <c:catAx>
        <c:axId val="76555392"/>
        <c:scaling>
          <c:orientation val="minMax"/>
        </c:scaling>
        <c:delete val="1"/>
        <c:axPos val="l"/>
        <c:numFmt formatCode="General" sourceLinked="1"/>
        <c:tickLblPos val="none"/>
        <c:crossAx val="76596736"/>
        <c:crosses val="autoZero"/>
        <c:auto val="1"/>
        <c:lblAlgn val="ctr"/>
        <c:lblOffset val="100"/>
      </c:catAx>
      <c:valAx>
        <c:axId val="76596736"/>
        <c:scaling>
          <c:orientation val="minMax"/>
        </c:scaling>
        <c:delete val="1"/>
        <c:axPos val="b"/>
        <c:numFmt formatCode="_-* #,##0.0\ _₽_-;\-* #,##0.0\ _₽_-;_-* &quot;-&quot;??\ _₽_-;_-@_-" sourceLinked="1"/>
        <c:tickLblPos val="none"/>
        <c:crossAx val="765553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Неналоговые поступления</a:t>
            </a:r>
          </a:p>
        </c:rich>
      </c:tx>
      <c:layout>
        <c:manualLayout>
          <c:xMode val="edge"/>
          <c:yMode val="edge"/>
          <c:x val="0.14945984987376779"/>
          <c:y val="4.7600920159198024E-3"/>
        </c:manualLayout>
      </c:layout>
    </c:title>
    <c:view3D>
      <c:rotX val="0"/>
      <c:hPercent val="70"/>
      <c:rotY val="0"/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-2.1604938271604958E-2"/>
                  <c:y val="-2.8060332808805006E-3"/>
                </c:manualLayout>
              </c:layout>
              <c:showVal val="1"/>
            </c:dLbl>
            <c:dLbl>
              <c:idx val="1"/>
              <c:layout>
                <c:manualLayout>
                  <c:x val="-1.8518518518518524E-2"/>
                  <c:y val="-1.0288669840969503E-16"/>
                </c:manualLayout>
              </c:layout>
              <c:showVal val="1"/>
            </c:dLbl>
            <c:dLbl>
              <c:idx val="2"/>
              <c:layout>
                <c:manualLayout>
                  <c:x val="-2.4691358024691416E-2"/>
                  <c:y val="-2.8060332808803978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_-* #,##0\ _₽_-;\-* #,##0\ _₽_-;_-* "-"??\ _₽_-;_-@_-</c:formatCode>
                <c:ptCount val="3"/>
                <c:pt idx="0">
                  <c:v>21570</c:v>
                </c:pt>
                <c:pt idx="1">
                  <c:v>24866</c:v>
                </c:pt>
                <c:pt idx="2">
                  <c:v>23442</c:v>
                </c:pt>
              </c:numCache>
            </c:numRef>
          </c:val>
        </c:ser>
        <c:shape val="cylinder"/>
        <c:axId val="142630912"/>
        <c:axId val="142632448"/>
        <c:axId val="0"/>
      </c:bar3DChart>
      <c:catAx>
        <c:axId val="1426309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42632448"/>
        <c:crosses val="autoZero"/>
        <c:auto val="1"/>
        <c:lblAlgn val="ctr"/>
        <c:lblOffset val="100"/>
      </c:catAx>
      <c:valAx>
        <c:axId val="142632448"/>
        <c:scaling>
          <c:orientation val="minMax"/>
        </c:scaling>
        <c:delete val="1"/>
        <c:axPos val="l"/>
        <c:numFmt formatCode="_-* #,##0\ _₽_-;\-* #,##0\ _₽_-;_-* &quot;-&quot;??\ _₽_-;_-@_-" sourceLinked="1"/>
        <c:tickLblPos val="none"/>
        <c:crossAx val="1426309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16733811983853647"/>
          <c:y val="7.4956949227863584E-2"/>
        </c:manualLayout>
      </c:layout>
      <c:txPr>
        <a:bodyPr/>
        <a:lstStyle/>
        <a:p>
          <a:pPr>
            <a:defRPr sz="1800">
              <a:latin typeface="Arial" pitchFamily="34" charset="0"/>
              <a:cs typeface="Arial" pitchFamily="34" charset="0"/>
            </a:defRPr>
          </a:pPr>
          <a:endParaRPr lang="ru-RU"/>
        </a:p>
      </c:txPr>
    </c:title>
    <c:view3D>
      <c:rotX val="0"/>
      <c:hPercent val="70"/>
      <c:rotY val="0"/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-6.6945836589324065E-3"/>
                  <c:y val="-2.806282895205368E-3"/>
                </c:manualLayout>
              </c:layout>
              <c:showVal val="1"/>
            </c:dLbl>
            <c:dLbl>
              <c:idx val="1"/>
              <c:layout>
                <c:manualLayout>
                  <c:x val="-6.2623038891560488E-4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5.1291250901659051E-3"/>
                  <c:y val="-2.8059080744633879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_-* #,##0\ _₽_-;\-* #,##0\ _₽_-;_-* "-"??\ _₽_-;_-@_-</c:formatCode>
                <c:ptCount val="3"/>
                <c:pt idx="0">
                  <c:v>124862</c:v>
                </c:pt>
                <c:pt idx="1">
                  <c:v>151339</c:v>
                </c:pt>
                <c:pt idx="2">
                  <c:v>169168</c:v>
                </c:pt>
              </c:numCache>
            </c:numRef>
          </c:val>
        </c:ser>
        <c:shape val="cylinder"/>
        <c:axId val="141529856"/>
        <c:axId val="141531392"/>
        <c:axId val="0"/>
      </c:bar3DChart>
      <c:catAx>
        <c:axId val="1415298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41531392"/>
        <c:crosses val="autoZero"/>
        <c:auto val="1"/>
        <c:lblAlgn val="ctr"/>
        <c:lblOffset val="100"/>
      </c:catAx>
      <c:valAx>
        <c:axId val="141531392"/>
        <c:scaling>
          <c:orientation val="minMax"/>
        </c:scaling>
        <c:delete val="1"/>
        <c:axPos val="l"/>
        <c:numFmt formatCode="_-* #,##0\ _₽_-;\-* #,##0\ _₽_-;_-* &quot;-&quot;??\ _₽_-;_-@_-" sourceLinked="1"/>
        <c:tickLblPos val="none"/>
        <c:crossAx val="1415298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19647799973444691"/>
          <c:y val="9.1040613106720181E-2"/>
        </c:manualLayout>
      </c:layout>
      <c:txPr>
        <a:bodyPr/>
        <a:lstStyle/>
        <a:p>
          <a:pPr>
            <a:defRPr sz="1800">
              <a:latin typeface="Arial" pitchFamily="34" charset="0"/>
              <a:cs typeface="Arial" pitchFamily="34" charset="0"/>
            </a:defRPr>
          </a:pPr>
          <a:endParaRPr lang="ru-RU"/>
        </a:p>
      </c:txPr>
    </c:title>
    <c:view3D>
      <c:rotX val="0"/>
      <c:hPercent val="70"/>
      <c:rotY val="0"/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-1.0850759129744392E-2"/>
                  <c:y val="-2.3524440866293243E-2"/>
                </c:manualLayout>
              </c:layout>
              <c:showVal val="1"/>
            </c:dLbl>
            <c:dLbl>
              <c:idx val="1"/>
              <c:layout>
                <c:manualLayout>
                  <c:x val="2.9900133047547572E-3"/>
                  <c:y val="-5.1796185679945286E-3"/>
                </c:manualLayout>
              </c:layout>
              <c:showVal val="1"/>
            </c:dLbl>
            <c:dLbl>
              <c:idx val="2"/>
              <c:layout>
                <c:manualLayout>
                  <c:x val="1.187300327063923E-2"/>
                  <c:y val="-5.460215227426038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_-* #,##0\ _₽_-;\-* #,##0\ _₽_-;_-* "-"??\ _₽_-;_-@_-</c:formatCode>
                <c:ptCount val="3"/>
                <c:pt idx="0">
                  <c:v>849495</c:v>
                </c:pt>
                <c:pt idx="1">
                  <c:v>1014417</c:v>
                </c:pt>
                <c:pt idx="2">
                  <c:v>1053299</c:v>
                </c:pt>
              </c:numCache>
            </c:numRef>
          </c:val>
        </c:ser>
        <c:shape val="cylinder"/>
        <c:axId val="141654272"/>
        <c:axId val="141549568"/>
        <c:axId val="0"/>
      </c:bar3DChart>
      <c:catAx>
        <c:axId val="1416542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41549568"/>
        <c:crosses val="autoZero"/>
        <c:auto val="1"/>
        <c:lblAlgn val="ctr"/>
        <c:lblOffset val="100"/>
      </c:catAx>
      <c:valAx>
        <c:axId val="141549568"/>
        <c:scaling>
          <c:orientation val="minMax"/>
        </c:scaling>
        <c:delete val="1"/>
        <c:axPos val="l"/>
        <c:numFmt formatCode="_-* #,##0\ _₽_-;\-* #,##0\ _₽_-;_-* &quot;-&quot;??\ _₽_-;_-@_-" sourceLinked="1"/>
        <c:tickLblPos val="none"/>
        <c:crossAx val="1416542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plotArea>
      <c:layout>
        <c:manualLayout>
          <c:layoutTarget val="inner"/>
          <c:xMode val="edge"/>
          <c:yMode val="edge"/>
          <c:x val="0.43669225721784793"/>
          <c:y val="2.7929134661231599E-2"/>
          <c:w val="0.53633770778652656"/>
          <c:h val="0.9006556938704454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8"/>
          <c:dLbls>
            <c:dLbl>
              <c:idx val="0"/>
              <c:layout>
                <c:manualLayout>
                  <c:x val="-0.21994619422572195"/>
                  <c:y val="3.9852795669585411E-2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0.18448501749781282"/>
                  <c:y val="-7.2111965967439171E-2"/>
                </c:manualLayout>
              </c:layout>
              <c:numFmt formatCode="0.0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0.18174518810148751"/>
                  <c:y val="-0.13173285487102748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-0.19728335520559931"/>
                  <c:y val="-0.17857034581028536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5.3132545931758528E-2"/>
                  <c:y val="-0.19005457805191969"/>
                </c:manualLayout>
              </c:layout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0.18572998687664047"/>
                  <c:y val="0.15842242488885949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О</a:t>
                    </a:r>
                    <a:r>
                      <a:rPr lang="ru-RU" dirty="0">
                        <a:solidFill>
                          <a:schemeClr val="bg1"/>
                        </a:solidFill>
                      </a:rPr>
                      <a:t>бщегосударст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вен</a:t>
                    </a:r>
                    <a:r>
                      <a:rPr lang="ru-RU" dirty="0">
                        <a:solidFill>
                          <a:schemeClr val="bg1"/>
                        </a:solidFill>
                      </a:rPr>
                      <a:t>ные вопросы
9,28%</a:t>
                    </a:r>
                  </a:p>
                </c:rich>
              </c:tx>
              <c:numFmt formatCode="0.00%" sourceLinked="0"/>
              <c:spPr>
                <a:ln>
                  <a:noFill/>
                </a:ln>
              </c:spPr>
              <c:dLblPos val="bestFit"/>
              <c:showCatName val="1"/>
              <c:showPercent val="1"/>
            </c:dLbl>
            <c:dLbl>
              <c:idx val="6"/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0.15635312773403326"/>
                  <c:y val="-0.13908514754884538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</c:dLbl>
            <c:dLbl>
              <c:idx val="8"/>
              <c:layout>
                <c:manualLayout>
                  <c:x val="0.11257808398950132"/>
                  <c:y val="4.5870437589057107E-3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</c:dLbl>
            <c:dLbl>
              <c:idx val="9"/>
              <c:layout>
                <c:manualLayout>
                  <c:x val="-0.17003772965879266"/>
                  <c:y val="0.3355788815116767"/>
                </c:manualLayout>
              </c:layout>
              <c:dLblPos val="bestFit"/>
              <c:showCatName val="1"/>
              <c:showPercent val="1"/>
            </c:dLbl>
            <c:dLbl>
              <c:idx val="10"/>
              <c:layout>
                <c:manualLayout>
                  <c:x val="-0.23168678915135618"/>
                  <c:y val="0.22865799040319271"/>
                </c:manualLayout>
              </c:layout>
              <c:dLblPos val="bestFit"/>
              <c:showCatName val="1"/>
              <c:showPercent val="1"/>
            </c:dLbl>
            <c:dLbl>
              <c:idx val="11"/>
              <c:layout>
                <c:manualLayout>
                  <c:x val="-0.22269247594050737"/>
                  <c:y val="0.13655244619366155"/>
                </c:manualLayout>
              </c:layout>
              <c:dLblPos val="bestFit"/>
              <c:showCatName val="1"/>
              <c:showPercent val="1"/>
            </c:dLbl>
            <c:numFmt formatCode="0.00%" sourceLinked="0"/>
            <c:spPr>
              <a:ln>
                <a:noFill/>
              </a:ln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CatName val="1"/>
            <c:showPercent val="1"/>
            <c:showLeaderLines val="1"/>
            <c:leaderLines>
              <c:spPr>
                <a:ln w="12700" cap="sq">
                  <a:bevel/>
                  <a:headEnd type="none"/>
                </a:ln>
              </c:spPr>
            </c:leaderLines>
          </c:dLbls>
          <c:cat>
            <c:strRef>
              <c:f>Лист1!$A$2:$A$13</c:f>
              <c:strCache>
                <c:ptCount val="12"/>
                <c:pt idx="0">
                  <c:v>Физическая культура и спорт</c:v>
                </c:pt>
                <c:pt idx="1">
                  <c:v>Обслуживание гос.долга</c:v>
                </c:pt>
                <c:pt idx="2">
                  <c:v>Социальная политика</c:v>
                </c:pt>
                <c:pt idx="3">
                  <c:v>Жилищно – коммунальное хозяйство</c:v>
                </c:pt>
                <c:pt idx="4">
                  <c:v>Средства массовой информации</c:v>
                </c:pt>
                <c:pt idx="5">
                  <c:v>Общегосударственные вопросы</c:v>
                </c:pt>
                <c:pt idx="6">
                  <c:v>Образование</c:v>
                </c:pt>
                <c:pt idx="7">
                  <c:v>Межбюджетные трансферты поселениям</c:v>
                </c:pt>
                <c:pt idx="8">
                  <c:v>Культура</c:v>
                </c:pt>
                <c:pt idx="9">
                  <c:v>Нац.безопасность и правоохранит.деят.</c:v>
                </c:pt>
                <c:pt idx="10">
                  <c:v>Национальная экономика</c:v>
                </c:pt>
                <c:pt idx="11">
                  <c:v>Охрана окружающей среды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1994.7</c:v>
                </c:pt>
                <c:pt idx="1">
                  <c:v>16.600000000000001</c:v>
                </c:pt>
                <c:pt idx="2">
                  <c:v>24729.599999999988</c:v>
                </c:pt>
                <c:pt idx="3">
                  <c:v>12692.1</c:v>
                </c:pt>
                <c:pt idx="4">
                  <c:v>7393.3</c:v>
                </c:pt>
                <c:pt idx="5">
                  <c:v>115216.1</c:v>
                </c:pt>
                <c:pt idx="6">
                  <c:v>842232</c:v>
                </c:pt>
                <c:pt idx="7">
                  <c:v>169415.6</c:v>
                </c:pt>
                <c:pt idx="8">
                  <c:v>60546.9</c:v>
                </c:pt>
                <c:pt idx="9">
                  <c:v>2021.6</c:v>
                </c:pt>
                <c:pt idx="10">
                  <c:v>2712.9</c:v>
                </c:pt>
                <c:pt idx="11">
                  <c:v>2264</c:v>
                </c:pt>
              </c:numCache>
            </c:numRef>
          </c:val>
        </c:ser>
        <c:firstSliceAng val="280"/>
      </c:pieChart>
      <c:spPr>
        <a:effectLst>
          <a:outerShdw blurRad="50800" dist="50800" dir="5400000" algn="ctr" rotWithShape="0">
            <a:schemeClr val="tx1"/>
          </a:outerShdw>
        </a:effectLst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Доля видов </a:t>
            </a:r>
            <a:r>
              <a:rPr lang="ru-RU" sz="1400" dirty="0"/>
              <a:t>расходов в Муниципальной  программе "Повышение эффективности механизмов управления социально - экономическим развитием в муниципальном образовании "</a:t>
            </a:r>
            <a:r>
              <a:rPr lang="ru-RU" sz="1400" dirty="0" err="1"/>
              <a:t>Аларский</a:t>
            </a:r>
            <a:r>
              <a:rPr lang="ru-RU" sz="1400" dirty="0"/>
              <a:t> район" на 2020 - 2024 годы»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49525597062160848"/>
          <c:y val="0.21854415774418645"/>
          <c:w val="0.50474397297560025"/>
          <c:h val="0.7414347972917495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расходов в Муниципальной  программе "Повышение эффективности механизмов управления социально - экономическим развитием в муниципальном образовании "Аларский район" на 2020 - 2024 годы»</c:v>
                </c:pt>
              </c:strCache>
            </c:strRef>
          </c:tx>
          <c:explosion val="10"/>
          <c:dPt>
            <c:idx val="1"/>
            <c:explosion val="2"/>
          </c:dPt>
          <c:dPt>
            <c:idx val="2"/>
            <c:explosion val="4"/>
          </c:dPt>
          <c:dLbls>
            <c:dLbl>
              <c:idx val="0"/>
              <c:layout>
                <c:manualLayout>
                  <c:x val="6.0885650245849132E-2"/>
                  <c:y val="-5.5091268306198954E-2"/>
                </c:manualLayout>
              </c:layout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8.3825578343663994E-3"/>
                  <c:y val="0.22791460252743015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0.13661969996372086"/>
                  <c:y val="-0.16372059730980357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2.816784027139891E-2"/>
                  <c:y val="0.14976481863460955"/>
                </c:manualLayout>
              </c:layout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3.6755433188474088E-2"/>
                  <c:y val="6.791514463587045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/>
                      <a:t>П</a:t>
                    </a:r>
                    <a:r>
                      <a:rPr lang="ru-RU" sz="1400" dirty="0" smtClean="0"/>
                      <a:t>рочие расходы</a:t>
                    </a:r>
                    <a:r>
                      <a:rPr lang="ru-RU" dirty="0"/>
                      <a:t>
 6 280,3   
2%</a:t>
                    </a:r>
                  </a:p>
                </c:rich>
              </c:tx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-7.8564498730229804E-2"/>
                  <c:y val="3.1136098666413254E-3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/>
                      <a:t>П</a:t>
                    </a:r>
                    <a:r>
                      <a:rPr lang="ru-RU" sz="1200" dirty="0"/>
                      <a:t>риобретение </a:t>
                    </a:r>
                    <a:r>
                      <a:rPr lang="ru-RU" sz="1200" dirty="0" smtClean="0"/>
                      <a:t>материальных запасов</a:t>
                    </a:r>
                    <a:r>
                      <a:rPr lang="ru-RU" sz="1200" dirty="0"/>
                      <a:t>
 7 254,2   
2%</a:t>
                    </a:r>
                  </a:p>
                </c:rich>
              </c:tx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-2.8544863605838623E-2"/>
                  <c:y val="-1.9226946671253395E-2"/>
                </c:manualLayout>
              </c:layout>
              <c:dLblPos val="bestFit"/>
              <c:showLegendKey val="1"/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bestFit"/>
            <c:showLegendKey val="1"/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Мун.пенсия</c:v>
                </c:pt>
                <c:pt idx="1">
                  <c:v>ФОТ</c:v>
                </c:pt>
                <c:pt idx="2">
                  <c:v>Дотация поселениям</c:v>
                </c:pt>
                <c:pt idx="3">
                  <c:v>Ком.услуги</c:v>
                </c:pt>
                <c:pt idx="4">
                  <c:v>Прочие</c:v>
                </c:pt>
                <c:pt idx="5">
                  <c:v>Приобретение материалов</c:v>
                </c:pt>
                <c:pt idx="6">
                  <c:v>Ремонт</c:v>
                </c:pt>
              </c:strCache>
            </c:strRef>
          </c:cat>
          <c:val>
            <c:numRef>
              <c:f>Лист1!$B$2:$B$8</c:f>
              <c:numCache>
                <c:formatCode>_-* #,##0.0\ _₽_-;\-* #,##0.0\ _₽_-;_-* "-"??\ _₽_-;_-@_-</c:formatCode>
                <c:ptCount val="7"/>
                <c:pt idx="0">
                  <c:v>4963.3</c:v>
                </c:pt>
                <c:pt idx="1">
                  <c:v>99046.8</c:v>
                </c:pt>
                <c:pt idx="2">
                  <c:v>169415.6</c:v>
                </c:pt>
                <c:pt idx="3">
                  <c:v>1677.7</c:v>
                </c:pt>
                <c:pt idx="4">
                  <c:v>6280.3</c:v>
                </c:pt>
                <c:pt idx="5">
                  <c:v>7254.2</c:v>
                </c:pt>
                <c:pt idx="6">
                  <c:v>7049.7</c:v>
                </c:pt>
              </c:numCache>
            </c:numRef>
          </c:val>
        </c:ser>
        <c:firstSliceAng val="292"/>
      </c:pieChart>
    </c:plotArea>
    <c:plotVisOnly val="1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3.1565937118097992E-2"/>
          <c:y val="5.6092750257796128E-2"/>
          <c:w val="0.53663338173153119"/>
          <c:h val="0.8480691112568087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_-* #,##0.0\ _₽_-;\-* #,##0.0\ _₽_-;_-* "-"??\ _₽_-;_-@_-</c:formatCode>
                <c:ptCount val="1"/>
                <c:pt idx="0">
                  <c:v>260300.6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_-* #,##0.0\ _₽_-;\-* #,##0.0\ _₽_-;_-* "-"??\ _₽_-;_-@_-</c:formatCode>
                <c:ptCount val="1"/>
                <c:pt idx="0">
                  <c:v>295687.59999999998</c:v>
                </c:pt>
              </c:numCache>
            </c:numRef>
          </c:val>
        </c:ser>
        <c:overlap val="100"/>
        <c:axId val="75334784"/>
        <c:axId val="75264000"/>
      </c:barChart>
      <c:catAx>
        <c:axId val="75334784"/>
        <c:scaling>
          <c:orientation val="minMax"/>
        </c:scaling>
        <c:delete val="1"/>
        <c:axPos val="b"/>
        <c:numFmt formatCode="General" sourceLinked="1"/>
        <c:tickLblPos val="none"/>
        <c:crossAx val="75264000"/>
        <c:crosses val="autoZero"/>
        <c:auto val="1"/>
        <c:lblAlgn val="ctr"/>
        <c:lblOffset val="100"/>
      </c:catAx>
      <c:valAx>
        <c:axId val="75264000"/>
        <c:scaling>
          <c:orientation val="minMax"/>
        </c:scaling>
        <c:delete val="1"/>
        <c:axPos val="l"/>
        <c:numFmt formatCode="_-* #,##0.0\ _₽_-;\-* #,##0.0\ _₽_-;_-* &quot;-&quot;??\ _₽_-;_-@_-" sourceLinked="1"/>
        <c:tickLblPos val="none"/>
        <c:crossAx val="75334784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200" b="1">
          <a:solidFill>
            <a:schemeClr val="bg1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Доля видов </a:t>
            </a:r>
            <a:r>
              <a:rPr lang="ru-RU" dirty="0"/>
              <a:t>расходов в Муниципальной  программе "Развитие коммунальной инфраструктуры, строительства, объектов капитального строительства и дорожной инфраструктуры муниципального образования «Аларский район» на 2019 – 2021 г.г и на период до 2024 года»."</a:t>
            </a:r>
          </a:p>
        </c:rich>
      </c:tx>
      <c:layout>
        <c:manualLayout>
          <c:xMode val="edge"/>
          <c:yMode val="edge"/>
          <c:x val="0.13019727752005003"/>
          <c:y val="2.3374243557944711E-2"/>
        </c:manualLayout>
      </c:layout>
    </c:title>
    <c:plotArea>
      <c:layout>
        <c:manualLayout>
          <c:layoutTarget val="inner"/>
          <c:xMode val="edge"/>
          <c:yMode val="edge"/>
          <c:x val="0.4821959755030622"/>
          <c:y val="0.20431041068563746"/>
          <c:w val="0.50474397297560025"/>
          <c:h val="0.7414347972917495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расходов в Муниципальной  программе "Развитие коммунальной инфраструктуры, строительства, объектов капитального строительства и дорожной инфраструктуры муниципального образования «Аларский район» на 2019 – 2021 г.г и на период до 2024 года»."</c:v>
                </c:pt>
              </c:strCache>
            </c:strRef>
          </c:tx>
          <c:dPt>
            <c:idx val="0"/>
            <c:explosion val="2"/>
          </c:dPt>
          <c:dPt>
            <c:idx val="1"/>
            <c:explosion val="2"/>
          </c:dPt>
          <c:dPt>
            <c:idx val="3"/>
            <c:explosion val="4"/>
          </c:dPt>
          <c:dPt>
            <c:idx val="5"/>
            <c:explosion val="5"/>
          </c:dPt>
          <c:dLbls>
            <c:dLbl>
              <c:idx val="0"/>
              <c:layout>
                <c:manualLayout>
                  <c:x val="-0.12445400363563387"/>
                  <c:y val="0.21902486069151625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6.3524934195799354E-2"/>
                  <c:y val="-0.18699394846355766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7.7822874775185069E-2"/>
                  <c:y val="-0.11909704142645466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2.8506268766740516E-2"/>
                  <c:y val="-1.2322593339695861E-2"/>
                </c:manualLayout>
              </c:layout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2.9096769804941677E-2"/>
                  <c:y val="4.1673749770775089E-3"/>
                </c:manualLayout>
              </c:layout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-2.3422122368796806E-2"/>
                  <c:y val="5.1986860897651276E-2"/>
                </c:manualLayout>
              </c:layout>
              <c:dLblPos val="bestFit"/>
              <c:showLegendKey val="1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-3.3140061635958028E-2"/>
                  <c:y val="-6.4773592760108342E-3"/>
                </c:manualLayout>
              </c:layout>
              <c:dLblPos val="bestFit"/>
              <c:showLegendKey val="1"/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bestFit"/>
            <c:showLegendKey val="1"/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Лист1!$A$2:$A$9</c:f>
              <c:strCache>
                <c:ptCount val="7"/>
                <c:pt idx="0">
                  <c:v>ПСД, экспертиза</c:v>
                </c:pt>
                <c:pt idx="1">
                  <c:v>Уголь, подвоз угля</c:v>
                </c:pt>
                <c:pt idx="2">
                  <c:v>АТЗ</c:v>
                </c:pt>
                <c:pt idx="3">
                  <c:v>Переданные полномочия</c:v>
                </c:pt>
                <c:pt idx="4">
                  <c:v>Прочие</c:v>
                </c:pt>
                <c:pt idx="5">
                  <c:v>Ремонт учреждений образования</c:v>
                </c:pt>
                <c:pt idx="6">
                  <c:v>Обслуживание дорожной сети</c:v>
                </c:pt>
              </c:strCache>
            </c:strRef>
          </c:cat>
          <c:val>
            <c:numRef>
              <c:f>Лист1!$B$2:$B$9</c:f>
              <c:numCache>
                <c:formatCode>_-* #,##0.0\ _₽_-;\-* #,##0.0\ _₽_-;_-* "-"??\ _₽_-;_-@_-</c:formatCode>
                <c:ptCount val="8"/>
                <c:pt idx="0">
                  <c:v>9775.1</c:v>
                </c:pt>
                <c:pt idx="1">
                  <c:v>8125</c:v>
                </c:pt>
                <c:pt idx="2">
                  <c:v>3064.7</c:v>
                </c:pt>
                <c:pt idx="3">
                  <c:v>2194</c:v>
                </c:pt>
                <c:pt idx="4">
                  <c:v>2745.3</c:v>
                </c:pt>
                <c:pt idx="5">
                  <c:v>1723.5</c:v>
                </c:pt>
                <c:pt idx="6">
                  <c:v>368.9</c:v>
                </c:pt>
              </c:numCache>
            </c:numRef>
          </c:val>
        </c:ser>
        <c:firstSliceAng val="308"/>
      </c:pieChart>
    </c:plotArea>
    <c:plotVisOnly val="1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1565937118097992E-2"/>
          <c:y val="5.6092750257796101E-2"/>
          <c:w val="0.53663338173153141"/>
          <c:h val="0.8480691112568087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_-* #,##0.0\ _₽_-;\-* #,##0.0\ _₽_-;_-* "-"??\ _₽_-;_-@_-</c:formatCode>
                <c:ptCount val="1"/>
                <c:pt idx="0">
                  <c:v>31330.7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_-* #,##0.0\ _₽_-;\-* #,##0.0\ _₽_-;_-* "-"??\ _₽_-;_-@_-</c:formatCode>
                <c:ptCount val="1"/>
                <c:pt idx="0">
                  <c:v>27996.5</c:v>
                </c:pt>
              </c:numCache>
            </c:numRef>
          </c:val>
        </c:ser>
        <c:overlap val="100"/>
        <c:axId val="75633792"/>
        <c:axId val="75635328"/>
      </c:barChart>
      <c:catAx>
        <c:axId val="75633792"/>
        <c:scaling>
          <c:orientation val="minMax"/>
        </c:scaling>
        <c:delete val="1"/>
        <c:axPos val="b"/>
        <c:numFmt formatCode="General" sourceLinked="1"/>
        <c:tickLblPos val="none"/>
        <c:crossAx val="75635328"/>
        <c:crosses val="autoZero"/>
        <c:auto val="1"/>
        <c:lblAlgn val="ctr"/>
        <c:lblOffset val="100"/>
      </c:catAx>
      <c:valAx>
        <c:axId val="75635328"/>
        <c:scaling>
          <c:orientation val="minMax"/>
        </c:scaling>
        <c:delete val="1"/>
        <c:axPos val="l"/>
        <c:numFmt formatCode="_-* #,##0.0\ _₽_-;\-* #,##0.0\ _₽_-;_-* &quot;-&quot;??\ _₽_-;_-@_-" sourceLinked="1"/>
        <c:tickLblPos val="none"/>
        <c:crossAx val="75633792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200" b="1">
          <a:solidFill>
            <a:schemeClr val="bg1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0.3896</cdr:x>
      <cdr:y>0.28719</cdr:y>
    </cdr:from>
    <cdr:to>
      <cdr:x>0.41786</cdr:x>
      <cdr:y>0.49307</cdr:y>
    </cdr:to>
    <cdr:sp macro="" textlink="">
      <cdr:nvSpPr>
        <cdr:cNvPr id="2" name="Стрелка вверх 1"/>
        <cdr:cNvSpPr/>
      </cdr:nvSpPr>
      <cdr:spPr>
        <a:xfrm xmlns:a="http://schemas.openxmlformats.org/drawingml/2006/main" rot="2462157">
          <a:off x="1659225" y="703108"/>
          <a:ext cx="120377" cy="504056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0.54074</cdr:x>
      <cdr:y>0.35888</cdr:y>
    </cdr:from>
    <cdr:to>
      <cdr:x>0.62921</cdr:x>
      <cdr:y>0.39709</cdr:y>
    </cdr:to>
    <cdr:sp macro="" textlink="">
      <cdr:nvSpPr>
        <cdr:cNvPr id="3" name="Стрелка вверх 2"/>
        <cdr:cNvSpPr/>
      </cdr:nvSpPr>
      <cdr:spPr>
        <a:xfrm xmlns:a="http://schemas.openxmlformats.org/drawingml/2006/main" rot="7166371">
          <a:off x="2444536" y="737022"/>
          <a:ext cx="93534" cy="376774"/>
        </a:xfrm>
        <a:prstGeom xmlns:a="http://schemas.openxmlformats.org/drawingml/2006/main" prst="upArrow">
          <a:avLst/>
        </a:prstGeom>
        <a:solidFill xmlns:a="http://schemas.openxmlformats.org/drawingml/2006/main">
          <a:srgbClr val="DA1F28"/>
        </a:solidFill>
        <a:ln xmlns:a="http://schemas.openxmlformats.org/drawingml/2006/main" w="55000" cap="flat" cmpd="thickThin" algn="ctr">
          <a:solidFill>
            <a:srgbClr val="DA1F28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Lucida Sans Unicode"/>
            </a:defRPr>
          </a:lvl1pPr>
          <a:lvl2pPr marL="457200" indent="0">
            <a:defRPr sz="1100">
              <a:solidFill>
                <a:sysClr val="window" lastClr="FFFFFF"/>
              </a:solidFill>
              <a:latin typeface="Lucida Sans Unicode"/>
            </a:defRPr>
          </a:lvl2pPr>
          <a:lvl3pPr marL="914400" indent="0">
            <a:defRPr sz="1100">
              <a:solidFill>
                <a:sysClr val="window" lastClr="FFFFFF"/>
              </a:solidFill>
              <a:latin typeface="Lucida Sans Unicode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Lucida Sans Unicode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Lucida Sans Unicode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Lucida Sans Unicode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Lucida Sans Unicode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Lucida Sans Unicode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0.2931</cdr:x>
      <cdr:y>0.92958</cdr:y>
    </cdr:from>
    <cdr:to>
      <cdr:x>0.77882</cdr:x>
      <cdr:y>0.98376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1224136" y="4752528"/>
          <a:ext cx="202859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latin typeface="Arial" pitchFamily="34" charset="0"/>
              <a:cs typeface="Arial" pitchFamily="34" charset="0"/>
            </a:rPr>
            <a:t>в тыс.руб.</a:t>
          </a:r>
          <a:endParaRPr lang="ru-RU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0.69478</cdr:x>
      <cdr:y>0.90361</cdr:y>
    </cdr:from>
    <cdr:to>
      <cdr:x>0.82506</cdr:x>
      <cdr:y>0.94996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5760640" y="5400600"/>
          <a:ext cx="108012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latin typeface="Arial" pitchFamily="34" charset="0"/>
              <a:cs typeface="Arial" pitchFamily="34" charset="0"/>
            </a:rPr>
            <a:t>в тыс.руб.</a:t>
          </a:r>
          <a:endParaRPr lang="ru-RU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0.05172</cdr:x>
      <cdr:y>0.90141</cdr:y>
    </cdr:from>
    <cdr:to>
      <cdr:x>0.53744</cdr:x>
      <cdr:y>0.95559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216024" y="4608512"/>
          <a:ext cx="202856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latin typeface="Arial" pitchFamily="34" charset="0"/>
              <a:cs typeface="Arial" pitchFamily="34" charset="0"/>
            </a:rPr>
            <a:t>в тыс.руб.</a:t>
          </a:r>
          <a:endParaRPr lang="ru-RU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0.33075</cdr:x>
      <cdr:y>0.8031</cdr:y>
    </cdr:from>
    <cdr:to>
      <cdr:x>0.50793</cdr:x>
      <cdr:y>0.91752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2016224" y="1944216"/>
          <a:ext cx="108012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latin typeface="Arial" pitchFamily="34" charset="0"/>
              <a:cs typeface="Arial" pitchFamily="34" charset="0"/>
            </a:rPr>
            <a:t>в тыс.руб.</a:t>
          </a:r>
          <a:endParaRPr lang="ru-RU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0.02605</cdr:x>
      <cdr:y>0.8046</cdr:y>
    </cdr:from>
    <cdr:to>
      <cdr:x>1</cdr:x>
      <cdr:y>0.88506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024" y="5040560"/>
          <a:ext cx="807524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>
              <a:latin typeface="Arial" pitchFamily="34" charset="0"/>
              <a:cs typeface="Arial" pitchFamily="34" charset="0"/>
            </a:rPr>
            <a:t>По образовательным и дошкольным учреждениям поступило 12 133 тыс.рублей родительской платы, которая была направлена на оплату продуктов питания по поставщикам 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0.62531</cdr:x>
      <cdr:y>0.10345</cdr:y>
    </cdr:from>
    <cdr:to>
      <cdr:x>0.77295</cdr:x>
      <cdr:y>0.14766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5184576" y="648072"/>
          <a:ext cx="1224136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latin typeface="Arial" pitchFamily="34" charset="0"/>
              <a:cs typeface="Arial" pitchFamily="34" charset="0"/>
            </a:rPr>
            <a:t>в тыс.руб.</a:t>
          </a:r>
          <a:endParaRPr lang="ru-RU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0.31893</cdr:x>
      <cdr:y>0.8031</cdr:y>
    </cdr:from>
    <cdr:to>
      <cdr:x>0.49611</cdr:x>
      <cdr:y>0.91752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1944216" y="1944216"/>
          <a:ext cx="1080089" cy="2769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latin typeface="Arial" pitchFamily="34" charset="0"/>
              <a:cs typeface="Arial" pitchFamily="34" charset="0"/>
            </a:rPr>
            <a:t>в тыс.руб.</a:t>
          </a:r>
          <a:endParaRPr lang="ru-RU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0.33513</cdr:x>
      <cdr:y>0.36624</cdr:y>
    </cdr:from>
    <cdr:to>
      <cdr:x>0.4518</cdr:x>
      <cdr:y>0.42579</cdr:y>
    </cdr:to>
    <cdr:sp macro="" textlink="">
      <cdr:nvSpPr>
        <cdr:cNvPr id="2" name="Стрелка вверх 1"/>
        <cdr:cNvSpPr/>
      </cdr:nvSpPr>
      <cdr:spPr>
        <a:xfrm xmlns:a="http://schemas.openxmlformats.org/drawingml/2006/main" rot="3515283">
          <a:off x="1614185" y="888627"/>
          <a:ext cx="171535" cy="504056"/>
        </a:xfrm>
        <a:prstGeom xmlns:a="http://schemas.openxmlformats.org/drawingml/2006/main" prst="upArrow">
          <a:avLst/>
        </a:prstGeom>
        <a:solidFill xmlns:a="http://schemas.openxmlformats.org/drawingml/2006/main">
          <a:srgbClr val="DA1F28"/>
        </a:solidFill>
        <a:ln xmlns:a="http://schemas.openxmlformats.org/drawingml/2006/main" w="55000" cap="flat" cmpd="thickThin" algn="ctr">
          <a:solidFill>
            <a:srgbClr val="DA1F28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Lucida Sans Unicode"/>
            </a:defRPr>
          </a:lvl1pPr>
          <a:lvl2pPr marL="457200" indent="0">
            <a:defRPr sz="1100">
              <a:solidFill>
                <a:sysClr val="window" lastClr="FFFFFF"/>
              </a:solidFill>
              <a:latin typeface="Lucida Sans Unicode"/>
            </a:defRPr>
          </a:lvl2pPr>
          <a:lvl3pPr marL="914400" indent="0">
            <a:defRPr sz="1100">
              <a:solidFill>
                <a:sysClr val="window" lastClr="FFFFFF"/>
              </a:solidFill>
              <a:latin typeface="Lucida Sans Unicode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Lucida Sans Unicode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Lucida Sans Unicode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Lucida Sans Unicode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Lucida Sans Unicode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Lucida Sans Unicode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0.55622</cdr:x>
      <cdr:y>0.31819</cdr:y>
    </cdr:from>
    <cdr:to>
      <cdr:x>0.67289</cdr:x>
      <cdr:y>0.37827</cdr:y>
    </cdr:to>
    <cdr:sp macro="" textlink="">
      <cdr:nvSpPr>
        <cdr:cNvPr id="3" name="Стрелка вверх 2"/>
        <cdr:cNvSpPr/>
      </cdr:nvSpPr>
      <cdr:spPr>
        <a:xfrm xmlns:a="http://schemas.openxmlformats.org/drawingml/2006/main" rot="3978269">
          <a:off x="2568628" y="750984"/>
          <a:ext cx="173069" cy="504056"/>
        </a:xfrm>
        <a:prstGeom xmlns:a="http://schemas.openxmlformats.org/drawingml/2006/main" prst="upArrow">
          <a:avLst/>
        </a:prstGeom>
        <a:solidFill xmlns:a="http://schemas.openxmlformats.org/drawingml/2006/main">
          <a:srgbClr val="DA1F28"/>
        </a:solidFill>
        <a:ln xmlns:a="http://schemas.openxmlformats.org/drawingml/2006/main" w="55000" cap="flat" cmpd="thickThin" algn="ctr">
          <a:solidFill>
            <a:srgbClr val="DA1F28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Lucida Sans Unicode"/>
            </a:defRPr>
          </a:lvl1pPr>
          <a:lvl2pPr marL="457200" indent="0">
            <a:defRPr sz="1100">
              <a:solidFill>
                <a:sysClr val="window" lastClr="FFFFFF"/>
              </a:solidFill>
              <a:latin typeface="Lucida Sans Unicode"/>
            </a:defRPr>
          </a:lvl2pPr>
          <a:lvl3pPr marL="914400" indent="0">
            <a:defRPr sz="1100">
              <a:solidFill>
                <a:sysClr val="window" lastClr="FFFFFF"/>
              </a:solidFill>
              <a:latin typeface="Lucida Sans Unicode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Lucida Sans Unicode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Lucida Sans Unicode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Lucida Sans Unicode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Lucida Sans Unicode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Lucida Sans Unicode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</cdr:x>
      <cdr:y>0.425</cdr:y>
    </cdr:from>
    <cdr:to>
      <cdr:x>0.68333</cdr:x>
      <cdr:y>0.55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76264" y="1224136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11,7%</a:t>
          </a:r>
          <a:endParaRPr lang="ru-RU" sz="1000" b="1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0.55163</cdr:x>
      <cdr:y>0.36745</cdr:y>
    </cdr:from>
    <cdr:to>
      <cdr:x>0.637</cdr:x>
      <cdr:y>0.43942</cdr:y>
    </cdr:to>
    <cdr:sp macro="" textlink="">
      <cdr:nvSpPr>
        <cdr:cNvPr id="2" name="Стрелка вверх 1"/>
        <cdr:cNvSpPr/>
      </cdr:nvSpPr>
      <cdr:spPr>
        <a:xfrm xmlns:a="http://schemas.openxmlformats.org/drawingml/2006/main" rot="4716814">
          <a:off x="3398798" y="986108"/>
          <a:ext cx="220865" cy="504056"/>
        </a:xfrm>
        <a:prstGeom xmlns:a="http://schemas.openxmlformats.org/drawingml/2006/main" prst="upArrow">
          <a:avLst/>
        </a:prstGeom>
        <a:solidFill xmlns:a="http://schemas.openxmlformats.org/drawingml/2006/main">
          <a:srgbClr val="DA1F28"/>
        </a:solidFill>
        <a:ln xmlns:a="http://schemas.openxmlformats.org/drawingml/2006/main" w="55000" cap="flat" cmpd="thickThin" algn="ctr">
          <a:solidFill>
            <a:srgbClr val="DA1F28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Lucida Sans Unicode"/>
            </a:defRPr>
          </a:lvl1pPr>
          <a:lvl2pPr marL="457200" indent="0">
            <a:defRPr sz="1100">
              <a:solidFill>
                <a:sysClr val="window" lastClr="FFFFFF"/>
              </a:solidFill>
              <a:latin typeface="Lucida Sans Unicode"/>
            </a:defRPr>
          </a:lvl2pPr>
          <a:lvl3pPr marL="914400" indent="0">
            <a:defRPr sz="1100">
              <a:solidFill>
                <a:sysClr val="window" lastClr="FFFFFF"/>
              </a:solidFill>
              <a:latin typeface="Lucida Sans Unicode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Lucida Sans Unicode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Lucida Sans Unicode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Lucida Sans Unicode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Lucida Sans Unicode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Lucida Sans Unicode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0.36647</cdr:x>
      <cdr:y>0.39836</cdr:y>
    </cdr:from>
    <cdr:to>
      <cdr:x>0.45183</cdr:x>
      <cdr:y>0.48292</cdr:y>
    </cdr:to>
    <cdr:sp macro="" textlink="">
      <cdr:nvSpPr>
        <cdr:cNvPr id="3" name="Стрелка вверх 2"/>
        <cdr:cNvSpPr/>
      </cdr:nvSpPr>
      <cdr:spPr>
        <a:xfrm xmlns:a="http://schemas.openxmlformats.org/drawingml/2006/main" rot="4273884">
          <a:off x="2286130" y="1100290"/>
          <a:ext cx="259504" cy="504056"/>
        </a:xfrm>
        <a:prstGeom xmlns:a="http://schemas.openxmlformats.org/drawingml/2006/main" prst="upArrow">
          <a:avLst/>
        </a:prstGeom>
        <a:solidFill xmlns:a="http://schemas.openxmlformats.org/drawingml/2006/main">
          <a:srgbClr val="DA1F28"/>
        </a:solidFill>
        <a:ln xmlns:a="http://schemas.openxmlformats.org/drawingml/2006/main" w="55000" cap="flat" cmpd="thickThin" algn="ctr">
          <a:solidFill>
            <a:srgbClr val="DA1F28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Lucida Sans Unicode"/>
            </a:defRPr>
          </a:lvl1pPr>
          <a:lvl2pPr marL="457200" indent="0">
            <a:defRPr sz="1100">
              <a:solidFill>
                <a:sysClr val="window" lastClr="FFFFFF"/>
              </a:solidFill>
              <a:latin typeface="Lucida Sans Unicode"/>
            </a:defRPr>
          </a:lvl2pPr>
          <a:lvl3pPr marL="914400" indent="0">
            <a:defRPr sz="1100">
              <a:solidFill>
                <a:sysClr val="window" lastClr="FFFFFF"/>
              </a:solidFill>
              <a:latin typeface="Lucida Sans Unicode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Lucida Sans Unicode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Lucida Sans Unicode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Lucida Sans Unicode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Lucida Sans Unicode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Lucida Sans Unicode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0.36585</cdr:x>
      <cdr:y>0.53966</cdr:y>
    </cdr:from>
    <cdr:to>
      <cdr:x>0.46341</cdr:x>
      <cdr:y>0.65697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60240" y="1656184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19,4%</a:t>
          </a:r>
          <a:endParaRPr lang="ru-RU" sz="1000" b="1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0.54878</cdr:x>
      <cdr:y>0.46927</cdr:y>
    </cdr:from>
    <cdr:to>
      <cdr:x>0.64634</cdr:x>
      <cdr:y>0.58658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40360" y="1440160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3,8%</a:t>
          </a:r>
          <a:endParaRPr lang="ru-RU" sz="1000" b="1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0.20464</cdr:x>
      <cdr:y>0.85587</cdr:y>
    </cdr:from>
    <cdr:to>
      <cdr:x>1</cdr:x>
      <cdr:y>0.96751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1192" y="4968552"/>
          <a:ext cx="727280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>
              <a:latin typeface="Arial" pitchFamily="34" charset="0"/>
              <a:cs typeface="Arial" pitchFamily="34" charset="0"/>
            </a:rPr>
            <a:t>Общий объем расходов за   2022 года исполнен в сумме </a:t>
          </a:r>
          <a:endParaRPr lang="ru-RU" sz="1600" dirty="0" smtClean="0">
            <a:latin typeface="Arial" pitchFamily="34" charset="0"/>
            <a:cs typeface="Arial" pitchFamily="34" charset="0"/>
          </a:endParaRPr>
        </a:p>
        <a:p xmlns:a="http://schemas.openxmlformats.org/drawingml/2006/main">
          <a:pPr algn="ctr"/>
          <a:r>
            <a:rPr lang="ru-RU" sz="1600" dirty="0" smtClean="0">
              <a:latin typeface="Arial" pitchFamily="34" charset="0"/>
              <a:cs typeface="Arial" pitchFamily="34" charset="0"/>
            </a:rPr>
            <a:t>1 </a:t>
          </a:r>
          <a:r>
            <a:rPr lang="ru-RU" sz="1600" dirty="0">
              <a:latin typeface="Arial" pitchFamily="34" charset="0"/>
              <a:cs typeface="Arial" pitchFamily="34" charset="0"/>
            </a:rPr>
            <a:t>241 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235,4 </a:t>
          </a:r>
          <a:r>
            <a:rPr lang="ru-RU" sz="1600" dirty="0">
              <a:latin typeface="Arial" pitchFamily="34" charset="0"/>
              <a:cs typeface="Arial" pitchFamily="34" charset="0"/>
            </a:rPr>
            <a:t>тыс. рублей (99,4 % от плана)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0.66998</cdr:x>
      <cdr:y>0.90361</cdr:y>
    </cdr:from>
    <cdr:to>
      <cdr:x>0.81762</cdr:x>
      <cdr:y>0.94996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5554960" y="5400600"/>
          <a:ext cx="1224136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latin typeface="Arial" pitchFamily="34" charset="0"/>
              <a:cs typeface="Arial" pitchFamily="34" charset="0"/>
            </a:rPr>
            <a:t>в тыс.руб.</a:t>
          </a:r>
          <a:endParaRPr lang="ru-RU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0.05172</cdr:x>
      <cdr:y>0.90141</cdr:y>
    </cdr:from>
    <cdr:to>
      <cdr:x>0.53744</cdr:x>
      <cdr:y>0.95559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216024" y="4608512"/>
          <a:ext cx="202856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latin typeface="Arial" pitchFamily="34" charset="0"/>
              <a:cs typeface="Arial" pitchFamily="34" charset="0"/>
            </a:rPr>
            <a:t>в тыс.руб.</a:t>
          </a:r>
          <a:endParaRPr lang="ru-RU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0.66873</cdr:x>
      <cdr:y>0.92771</cdr:y>
    </cdr:from>
    <cdr:to>
      <cdr:x>0.81637</cdr:x>
      <cdr:y>0.97406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5544616" y="5544616"/>
          <a:ext cx="1224136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latin typeface="Arial" pitchFamily="34" charset="0"/>
              <a:cs typeface="Arial" pitchFamily="34" charset="0"/>
            </a:rPr>
            <a:t>в тыс.руб.</a:t>
          </a:r>
          <a:endParaRPr lang="ru-RU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0.05172</cdr:x>
      <cdr:y>0.90141</cdr:y>
    </cdr:from>
    <cdr:to>
      <cdr:x>0.53744</cdr:x>
      <cdr:y>0.95559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216024" y="4608512"/>
          <a:ext cx="202856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latin typeface="Arial" pitchFamily="34" charset="0"/>
              <a:cs typeface="Arial" pitchFamily="34" charset="0"/>
            </a:rPr>
            <a:t>в тыс.руб.</a:t>
          </a:r>
          <a:endParaRPr lang="ru-RU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0.67741</cdr:x>
      <cdr:y>0.91566</cdr:y>
    </cdr:from>
    <cdr:to>
      <cdr:x>0.82506</cdr:x>
      <cdr:y>0.96201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5616624" y="5472608"/>
          <a:ext cx="1224136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latin typeface="Arial" pitchFamily="34" charset="0"/>
              <a:cs typeface="Arial" pitchFamily="34" charset="0"/>
            </a:rPr>
            <a:t>в тыс.руб.</a:t>
          </a:r>
          <a:endParaRPr lang="ru-RU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0C6FBC0-1B1A-4AD3-8ABC-8A4BF4D6BFEA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54FFED-DF21-47B0-8A88-FB8086715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depfin@gov35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273630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 для граждан по исполнение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бюджета муниципального образования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Аларский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район»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2022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Муниципальные  программы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МО «</a:t>
            </a:r>
            <a:r>
              <a:rPr lang="ru-RU" sz="1600" dirty="0" err="1" smtClean="0"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Аларский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район» и </a:t>
            </a:r>
            <a:r>
              <a:rPr lang="ru-RU" sz="1600" dirty="0" err="1" smtClean="0"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непрограммные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направления деятельности</a:t>
            </a:r>
            <a:endParaRPr lang="ru-RU" dirty="0">
              <a:solidFill>
                <a:schemeClr val="tx1"/>
              </a:solidFill>
              <a:effectLst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124744"/>
          <a:ext cx="8301607" cy="5187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890"/>
                <a:gridCol w="2125098"/>
                <a:gridCol w="2051819"/>
                <a:gridCol w="1266800"/>
              </a:tblGrid>
              <a:tr h="390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Наименование</a:t>
                      </a:r>
                    </a:p>
                    <a:p>
                      <a:pPr algn="ct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2022 г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. </a:t>
                      </a:r>
                    </a:p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(тыс.руб.)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Исполнение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за   2022 г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.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(тыс.руб.)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%</a:t>
                      </a:r>
                    </a:p>
                    <a:p>
                      <a:pPr algn="ct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/>
                </a:tc>
              </a:tr>
              <a:tr h="65264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«Повышение эффективности механизмов управления социально – экономическим развитием в муниципальном образовании «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 Unicode MS"/>
                        </a:rPr>
                        <a:t>Аларский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район» на 2020 – 2024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       297 499,3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        295 687,6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           99,4   </a:t>
                      </a:r>
                    </a:p>
                  </a:txBody>
                  <a:tcPr marL="9525" marR="9525" marT="9525" marB="0" anchor="ctr"/>
                </a:tc>
              </a:tr>
              <a:tr h="81330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«Развитие коммунальной инфраструктуры, строительства, объектов капитального строительства и дорожной инфраструктуры муниципального образования «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 Unicode MS"/>
                        </a:rPr>
                        <a:t>Аларский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район» на 2021 – 2024 годы».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        32 709,3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          27 996,5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           85,6   </a:t>
                      </a:r>
                    </a:p>
                  </a:txBody>
                  <a:tcPr marL="9525" marR="9525" marT="9525" marB="0" anchor="ctr"/>
                </a:tc>
              </a:tr>
              <a:tr h="49199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«Развитие физической культуры, спорта и молодежной политики в «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 Unicode MS"/>
                        </a:rPr>
                        <a:t>Аларском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районе» на 2020 – 2024 годы».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          5 270,2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           5 260,1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           99,8   </a:t>
                      </a:r>
                    </a:p>
                  </a:txBody>
                  <a:tcPr marL="9525" marR="9525" marT="9525" marB="0" anchor="ctr"/>
                </a:tc>
              </a:tr>
              <a:tr h="49199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«Развитие культуры в муниципальном образовании «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 Unicode MS"/>
                        </a:rPr>
                        <a:t>Аларский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район» на 2022 – 2026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 Unicode MS"/>
                        </a:rPr>
                        <a:t>гг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».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        77 793,0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          77 788,7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         100,0   </a:t>
                      </a:r>
                    </a:p>
                  </a:txBody>
                  <a:tcPr marL="9525" marR="9525" marT="9525" marB="0" anchor="ctr"/>
                </a:tc>
              </a:tr>
              <a:tr h="49199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«Комплексные меры профилактики правонарушений в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 Unicode MS"/>
                        </a:rPr>
                        <a:t>Аларском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районе на 2022 – 2026 «Правопорядок»».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          2 490,3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           2 428,2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           97,5   </a:t>
                      </a:r>
                    </a:p>
                  </a:txBody>
                  <a:tcPr marL="9525" marR="9525" marT="9525" marB="0" anchor="ctr"/>
                </a:tc>
              </a:tr>
              <a:tr h="3909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«Развитие системы  образования в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 Unicode MS"/>
                        </a:rPr>
                        <a:t>Аларском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районе на 2020 – 2024 гг.»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       827 171,7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        825 898,3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           99,8   </a:t>
                      </a:r>
                    </a:p>
                  </a:txBody>
                  <a:tcPr marL="9525" marR="9525" marT="9525" marB="0" anchor="ctr"/>
                </a:tc>
              </a:tr>
              <a:tr h="3909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Итого по муниципальным программам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1 242 933,8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 1 235 059,4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       99,4   </a:t>
                      </a:r>
                    </a:p>
                  </a:txBody>
                  <a:tcPr marL="9525" marR="9525" marT="9525" marB="0" anchor="ctr"/>
                </a:tc>
              </a:tr>
              <a:tr h="3909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Arial Unicode MS"/>
                        </a:rPr>
                        <a:t>Непрограммные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направления деятельности.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      6 176,0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       6 176,0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     100,0   </a:t>
                      </a:r>
                    </a:p>
                  </a:txBody>
                  <a:tcPr marL="9525" marR="9525" marT="9525" marB="0" anchor="ctr"/>
                </a:tc>
              </a:tr>
              <a:tr h="3909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Всего расходов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1 249 109,8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 1 241 235,4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       99,4  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980728"/>
          <a:ext cx="8784976" cy="553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88"/>
                <a:gridCol w="1008112"/>
                <a:gridCol w="936104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2022 г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(тыс.руб.)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Исполнение за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2022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1. «Повышение эффективности механизмов управления социально – экономическим развитием в муниципальном образовании «Аларский район» на 2020 – 2024 годы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297 499,3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295 687,6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99,4</a:t>
                      </a:r>
                    </a:p>
                  </a:txBody>
                  <a:tcPr marL="9525" marR="9525" marT="9525" marB="0" anchor="ctr"/>
                </a:tc>
              </a:tr>
              <a:tr h="18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1.1 Муниципальная подпрограмма "Обеспечение деятельности мэра района и администрации, формирование резервного фонда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МО"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Arial Narrow"/>
                        </a:rPr>
                        <a:t>Аларский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район" на 2020 - 2024 годы".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94 605,5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93 024,1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98,3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1.2 Муниципальная подпрограмма "Исполнение переданных государственных полномочий Иркутской области 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РФ 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территории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МО"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Arial Narrow"/>
                        </a:rPr>
                        <a:t>Аларский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район" на 2020 - 2024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5 845,4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  5 845,4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1.3 Муниципальная подпрограмма «Планирование и управление муниципальными финансами 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МО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Arial Narrow"/>
                        </a:rPr>
                        <a:t>Аларский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район» на 2020 – 2024 годы».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  13 795,7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   13 795,7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1.4 Муниципальная подпрограмма "Противодействие коррупции в администрации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МО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Arial Narrow"/>
                        </a:rPr>
                        <a:t>Аларский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район»  на 2020 - 2024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224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1.5 Муниципальная подпрограмма "Развитие торговли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районе на 2020 - 2024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1.6 Муниципальная подпрограмма "Поддержка общественных некоммерческих организаций в муниципальном образовании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Аларский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район" на 2020 - 2024 годы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94,3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1.7 Муниципальная подпрограмма "Поддержка и развитие малого и среднего предпринимательства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районе" на 2020 - 2024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гг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».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1.8 Муниципальная подпрограмма "Назначение и выплата пенсий муниципальным служащим и присвоение звания "Почетный гражданин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Аларского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района" на 2020 - 2024 годы".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4 964,5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      4 963,3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422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1.9 Муниципальная  подпрограмма "Демографическое развитие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МО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Arial Narrow"/>
                        </a:rPr>
                        <a:t>Аларский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 район»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на 2020 - 2024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гг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97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847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1.10 Муниципальная подпрограмма "Доступная среда для инвалидов на 2020 - 2024 годы".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1.11 Муниципальная подпрограмма «Создание условий для эффективного и ответственного управления муниципальными финансами, повышения устойчивости бюджетов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МО«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Arial Narrow"/>
                        </a:rPr>
                        <a:t>Аларского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района» на 2020 – 2024 годы».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  169 415,6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    169 415,6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1.12 Муниципальная подпрограмма "Развитие издательской и типографской деятельности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районе на 2020 - 2024 годы».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      7 583,3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      7 393,2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97,5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1.13 Муниципальная подпрограмма «Создание благоприятных условий в целях привлечения работников бюджетной сферы для работы на территории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МО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Arial Narrow"/>
                        </a:rPr>
                        <a:t>Аларский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район» на 2020 – 2024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Муниципальная  программа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"Повышение эффективности механизмов управления социально - экономическим развитием в муниципальном образовании "</a:t>
            </a:r>
            <a:r>
              <a:rPr lang="ru-RU" sz="14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Аларский</a:t>
            </a:r>
            <a: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район" на 2020 - 2024 годы»</a:t>
            </a:r>
            <a:endParaRPr lang="ru-RU" sz="1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829126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23528" y="1124744"/>
          <a:ext cx="417646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872626" y="3545034"/>
            <a:ext cx="3564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Финансовое обеспечение программы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19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6928"/>
                <a:gridCol w="1152128"/>
                <a:gridCol w="1008112"/>
                <a:gridCol w="802432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за   2022 г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МП «Развитие коммунальной инфраструктуры, строительства, объектов капитального строительства и дорожной инфраструктуры муниципального образования «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Аларский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район» на 2021 -2024 годы»»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32 709,3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27 996,5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85,6</a:t>
                      </a:r>
                    </a:p>
                  </a:txBody>
                  <a:tcPr marL="9525" marR="9525" marT="9525" marB="0" anchor="ctr"/>
                </a:tc>
              </a:tr>
              <a:tr h="2267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2.1 Муниципальная подпрограмма «Развитие автомобильных дорог муниципального образования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Аларский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район» на 2021 -2024 годы»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2 590,0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703,9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2.2 Муниципальная подпрограмма «Обеспечение энергетической эффективности и энергосбережения Аларского2района на 2021 -2024 годы»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2.3 Муниципальная подпрограмма «Развитие системы коммунальной инфраструктуры муниципального образования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Аларский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район» на 2021 – 2024 годы».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2.4 Муниципальная подпрограмма "Подготовка объектов коммунального хозяйства к осенне-зимнему периоду в муниципальном образовании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Аларский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район» на 2021 - 2024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12 262,9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12 262,9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2.5 Муниципальная подпрограмма "Мероприятия в области строительства, архитектуры и градостроительства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районе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- 2024 годы»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    12 725,6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8 910,9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2.6 Муниципальная подпрограмма "Социальные выплаты населению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Аларского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 на 2019 - 2022 годы»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2 425,7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425,6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2.7 Муниципальная подпрограмма "Охрана окружающей среды в муниципальном образовании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Аларский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район" на 2021 - 2024 годы»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2 275,5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2.8 Муниципальная подпрограмма «Комплексное развитие сельских территорий на 2021 – 2024 годы в муниципальном образовании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Аларский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Муниципальная программа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"Развитие коммунальной инфраструктуры, строительства, объектов капитального строительства и дорожной инфраструктуры муниципального образования «</a:t>
            </a:r>
            <a:r>
              <a:rPr lang="ru-RU" sz="14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Аларский</a:t>
            </a:r>
            <a: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район» на 2019 – 2021 г.г и на период до 2024 года»."</a:t>
            </a:r>
            <a:endParaRPr lang="ru-RU" sz="1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476672"/>
          <a:ext cx="829126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323528" y="1124744"/>
          <a:ext cx="417646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944634" y="3761058"/>
            <a:ext cx="3564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Финансовое обеспечение программы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204864"/>
          <a:ext cx="8229600" cy="3079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1872208"/>
                <a:gridCol w="1594520"/>
                <a:gridCol w="159452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2022 г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(тыс.руб.)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за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(тыс.руб.)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 Муниципальная  программа "Развитие физической культуры, спорта и молодежной политики в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 на 2020 - 2024 годы», всего: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5 270,2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5 260,1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</a:tr>
              <a:tr h="288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3.1 Муниципальная  подпрограмма "Молодежная политика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 на 2020 - 2024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3.2 Муниципальная подпрограмма "Развитие физической культуры и спорта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 на 2020 - 2024 годы».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1 994,7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1 994,7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3.3 Муниципальная подпрограмма «Молодым семьям – доступное жилье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районе» на 2020 – 2024 годы».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3 060,2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3 060,2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Муниципальная программа "Развитие физической культуры, спорта и молодежной политики в </a:t>
            </a:r>
            <a:r>
              <a:rPr lang="ru-RU" sz="16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Аларском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районе "на 2020 - 2024 годы</a:t>
            </a: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476672"/>
          <a:ext cx="829126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323528" y="1124744"/>
          <a:ext cx="417646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63478" y="3833066"/>
            <a:ext cx="3564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Финансовое обеспечение программы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91264" cy="3580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816"/>
                <a:gridCol w="1584176"/>
                <a:gridCol w="1512168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2022 г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(тыс.руб.)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за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2022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 Муниципальная  программа «Развитие культуры в муниципальном образовании «Аларский район» на 2022 -2026 г.г. всего: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77 793,0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77 788,7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222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4.1 Муниципальная подпрограмма "Реализация образовательных программ сферы культуры и искусства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 на 2022 – 2026 годы."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17 517,8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17 513,4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4.2 Муниципальная подпрограмма "Повышение доступности и качества муниципальных услуг в сфере культурного досуга населения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района на 2022 – 2026 гг."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15 715,2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15 715,4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4.3 Муниципальная подпрограмма "Совершенствование и модернизация деятельности МБУК «МЦБ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им.А.В.Вампилова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 на 2022 – 2026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16 181,8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16 181,8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4.4 Муниципальная подпрограмма "Развитие музейного дела и сохранение музейных фондов на 2022 – 2026 гг."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8 108,2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8 108,1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4.5 Муниципальная подпрограмма "Осуществление полномочий по предоставлению услуг в сфере культуры  на 2022 – 2026 гг."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20 270,0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20 270,00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Муниципальная программа</a:t>
            </a:r>
            <a:b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«Развитие культуры в муниципальном образовании </a:t>
            </a:r>
            <a:r>
              <a:rPr lang="en-US" sz="14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«</a:t>
            </a:r>
            <a:r>
              <a:rPr lang="ru-RU" sz="1400" dirty="0" err="1" smtClean="0">
                <a:effectLst/>
                <a:latin typeface="Arial" pitchFamily="34" charset="0"/>
                <a:cs typeface="Arial" pitchFamily="34" charset="0"/>
              </a:rPr>
              <a:t>Аларский</a:t>
            </a: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 район» на 2022 - 2026г.г.»</a:t>
            </a:r>
            <a:endParaRPr lang="ru-RU" sz="14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476672"/>
          <a:ext cx="829126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323528" y="1124744"/>
          <a:ext cx="417646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872626" y="3617042"/>
            <a:ext cx="3564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Финансовое обеспечение программы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229600" cy="4681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4880"/>
                <a:gridCol w="1224136"/>
                <a:gridCol w="1224136"/>
                <a:gridCol w="946448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2022 г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(тыс.руб.)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за   2022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Муниципальная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«Комплексные меры профилактики правонарушений в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 на 2022 – 2026 «Правопорядок»».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2 490,3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2 428,2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 anchor="ctr"/>
                </a:tc>
              </a:tr>
              <a:tr h="206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"О мерах по противодействию терроризму и экстремизму 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 "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Аларский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район" на 2022 - 2026 годы".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"Обеспечение реализации мер по решению вопросов гражданской обороны, защиты населения и территории от чрезвычайных ситуаций, 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МО"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Аларский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район" на 2022 - 2026 годы".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1 954,0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1 891,9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5.3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«Обеспечение деятельности работы экстренных оперативных служб (ЕДДС)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р-не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2022–2026 г».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5.4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"Профилактика безнадзорности и правонарушений несовершеннолетних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р-не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2022 -2026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5.5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"Комплексные меры профилактики не законного потребления наркотических средств, психотропных веществ и пропаганде здорового образа жизни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р-не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2022 - 2026 годы"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5.6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"Повышение безопасности дорожного движения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   в  2019 - 2023 годы"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5.7 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"Комплексные меры по социальной адаптации, реабилитации и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ресоциализации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лиц, освобожденных из мест лишения свободы на территории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 "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Аларский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район" на  2022 - 2026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Муниципальная программа</a:t>
            </a:r>
            <a:b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«Комплексные меры профилактики правонарушений в</a:t>
            </a:r>
            <a:b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effectLst/>
                <a:latin typeface="Arial" pitchFamily="34" charset="0"/>
                <a:cs typeface="Arial" pitchFamily="34" charset="0"/>
              </a:rPr>
              <a:t>Аларском</a:t>
            </a: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 районе на 2022 – 2026 «Правопорядок»».</a:t>
            </a:r>
            <a:endParaRPr lang="ru-RU" sz="16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347864" y="4365104"/>
          <a:ext cx="5796136" cy="249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91680" y="5733256"/>
            <a:ext cx="18356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Финансовое обеспечение</a:t>
            </a:r>
          </a:p>
          <a:p>
            <a:pPr algn="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программы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Поступление доходов в бюджет 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 «</a:t>
            </a:r>
            <a:r>
              <a:rPr lang="ru-RU" sz="32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Аларский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район» в 2022 году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683568" y="5013176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1 млрд. 245  млн. 908,7  тыс. рублей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76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8856"/>
                <a:gridCol w="1440160"/>
                <a:gridCol w="1368152"/>
                <a:gridCol w="802432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2022 г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за   2022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6.Муниципальная  программа   «Развитие   системы образования в  Аларском  районе   на  2020 -2024 г.г »   всего: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827 171,7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825  898,3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6.1 Подпрограмма « Развитие   системы дошкольного   образования в муниципальном образовании «Аларский район» на 2020 – 2024 гг.»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185 340,1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185 315,2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6.2 Подпрограмма «Развитие  системы  общего      образования  в  Аларском районе в 2020 – 2024 гг.»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564 857,8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564 316,3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6.3 Подпрограмма «Развитие  массового  детского – юношеского  спорта в общеобразовательных  организациях  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района   на   2020 - 2024  года»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6.4 Подпрограмма «Горячее  питание в  общеобразовательных  организациях   Аларского  района   в   2020 - 2024  года»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6.5 Подпрограмма «О сохранении    и  дальнейшем   развитии   бурятского  языка   в     Аларском   районе на 2020 - 2024 г.г»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6.6 Подпрограмма «Предоставление   дополнительного  образования  учащимся   в  общеобразовательных  организациях   муниципального образования «Аларский  район»   на   2020 - 2024 г.г»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35 055,4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35 055,4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6.7 Подпрограмма «Организация  летнего отдыха  и  занятости     обучающихся    в    Аларском  районе   на   2020 - 2024 г.г»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8 283,7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8 283,7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6.8 Подпрограмма «Повышение  эффективности   управления МКУ  «Комитет  по  образованию     на 2020 - 2024  годы».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32 888,7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32 181,7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6.9 Подпрограмма «Одаренные   дети  в  муниципальных    общеобразовательных  организациях   Аларского  района   в   2020 - 2024 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Муниципальная  программа</a:t>
            </a:r>
            <a:b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«Развитие системы  образования в </a:t>
            </a:r>
            <a:r>
              <a:rPr lang="ru-RU" sz="1400" dirty="0" err="1" smtClean="0">
                <a:effectLst/>
                <a:latin typeface="Arial" pitchFamily="34" charset="0"/>
                <a:cs typeface="Arial" pitchFamily="34" charset="0"/>
              </a:rPr>
              <a:t>Аларском</a:t>
            </a: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 районе на 2020 – 2024 г.г.»</a:t>
            </a:r>
            <a:endParaRPr lang="ru-RU" sz="14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8640"/>
          <a:ext cx="829126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3048000" y="4437112"/>
          <a:ext cx="6096000" cy="242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9552" y="5805264"/>
            <a:ext cx="269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Финансовое обеспечение</a:t>
            </a:r>
          </a:p>
          <a:p>
            <a:pPr algn="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программы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4114800" cy="4358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666528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учебной организации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Объем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финансирования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(в тыс.руб.)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МБОУ Александровская СОШ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3 024,03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МБОУ Аларская СОШ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2 679,00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МБОУ Алятская СОШ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4 125,07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МБОУ Ангарская СОШ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4 590,64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МБОУ Бахтайская СОШ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3 062,92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МБОУ Зонская СОШ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2 691,67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МБОУ Иваническая СОШ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4 042,21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МБОУ Идеальская СОШ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3 771,95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МБОУ Маниловская СОШ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3 899,39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МБОУ Могоеновская СОШ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5 396,44  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716016" y="1700808"/>
          <a:ext cx="4114800" cy="3987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378496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учебной организации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Объем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финансирования (в тыс.руб.)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МБОУ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Нельхайская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СОШ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4 155,59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МБОУ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Табарсукская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2 694,95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МБОУ Забитуйская СОШ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3 759,87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МБОУ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Кутуликская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СОШ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5 284,57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МБОУ Егоровская ООШ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1 861,26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МБОУ Ныгдинская СОШ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2 532,57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МБОУ Тыргетуйская СОШ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3 677,44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МБОУ Головинская ООШ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1 598,32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ВСЕГО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62 847,88  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Расходы на содержание образовательных учреждений 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за счет средств местного бюджета в 2022 году,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без учета субвенций и субсидий (ФОТ, учебные расходы, народные инициативы и питание)</a:t>
            </a:r>
            <a:endParaRPr lang="ru-RU" sz="1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31640" y="836712"/>
          <a:ext cx="6912768" cy="5628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2232248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учебной организации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Объем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финансирования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(в тыс.руб.)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МКДОУ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Кутуликский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д\с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№1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3 765,24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МКДОУ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Кутуликский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д\с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№4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758,43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МКДОУ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д\с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898,37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МКДОУ Бахтайский д\с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519,39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МКДОУ Зонский д\с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826,00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МКДОУ Иванический д\с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1 466,87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МКДОУ Идеальский д\с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467,44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МКДОУ Могоеновский д\с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492,63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МКДОУ Мало-Молевский д\с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353,72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МКДОУ Тыргетуйский д\с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861,87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МКДОУ Табарсукский д\с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1 011,65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МКДОУ Забитуйский д\с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1 391,39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МКДОУ Зангейский д/с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308,24  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ВСЕГО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13 121,22  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Расходы на содержание дошкольных учреждений в 2022 году 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(без учета субвенции и субсидий)</a:t>
            </a:r>
            <a:endParaRPr lang="ru-RU" sz="14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Непрограммные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направления деятельности.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    Дума муниципального образования "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Аларский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район" –  2053,2 тыс. рублей, в т.ч.: на ФОТ – 2039,4 тыс. рублей, командировочные расходы – 7,2 тыс. рублей, прочие расходы – 6,6 тыс. рублей. </a:t>
            </a:r>
          </a:p>
          <a:p>
            <a:pPr algn="just"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    Контрольно - счетная палата муниципального образования "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Аларский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район" – 3 112,4  тыс. рублей, в т.ч.: на  ФОТ – 3067,9 тыс. рублей, прочие расходы 44,5 тыс. рублей.</a:t>
            </a:r>
          </a:p>
          <a:p>
            <a:pPr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Осуществление органами местного самоуправления областных государственных полномочий по определению персонального состава и обеспечение деятельности административных комиссий – 1009,7 тыс. рублей, в т.ч. на оплату труда с начислениями 940,6 тыс. рублей, прочие расходы 69,1 тыс. рублей. </a:t>
            </a:r>
          </a:p>
          <a:p>
            <a:pPr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       Осуществление областного государственного полномочия по определению перечня должностных лиц органов местного самоуправления, уполномоченных составлять протоколы об административных правонарушениях – 0,7 тыс. рублей.</a:t>
            </a:r>
          </a:p>
          <a:p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 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Контактная информация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380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случае возникновения вопросов Вы можете обратиться в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Комитет по финансам муниципального образования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Аларский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район: 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позвонить по телефону: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395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37-1-40</a:t>
            </a:r>
            <a:endParaRPr lang="en-US" sz="20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написать на электронную почту: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alarfin@irmail.ru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endParaRPr lang="ru-RU" sz="20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https://alar.irkmo.ru/</a:t>
            </a: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  <a:latin typeface="Palatino Linotype" pitchFamily="18" charset="0"/>
            </a:endParaRPr>
          </a:p>
        </p:txBody>
      </p:sp>
      <p:pic>
        <p:nvPicPr>
          <p:cNvPr id="7" name="Рисунок 6" descr="pngwing.co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861048"/>
            <a:ext cx="553244" cy="553244"/>
          </a:xfrm>
          <a:prstGeom prst="rect">
            <a:avLst/>
          </a:prstGeom>
        </p:spPr>
      </p:pic>
      <p:pic>
        <p:nvPicPr>
          <p:cNvPr id="8" name="Рисунок 7" descr="te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2492896"/>
            <a:ext cx="576064" cy="576064"/>
          </a:xfrm>
          <a:prstGeom prst="rect">
            <a:avLst/>
          </a:prstGeom>
        </p:spPr>
      </p:pic>
      <p:pic>
        <p:nvPicPr>
          <p:cNvPr id="10" name="Рисунок 9" descr="pngwing.com (3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3212976"/>
            <a:ext cx="504056" cy="504056"/>
          </a:xfrm>
          <a:prstGeom prst="rect">
            <a:avLst/>
          </a:prstGeom>
        </p:spPr>
      </p:pic>
      <p:pic>
        <p:nvPicPr>
          <p:cNvPr id="11" name="Рисунок 10" descr="kontakty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7544" y="404664"/>
            <a:ext cx="1187624" cy="8167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844824"/>
          <a:ext cx="8568952" cy="4269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"/>
                <a:gridCol w="6912769"/>
                <a:gridCol w="774245"/>
                <a:gridCol w="521899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Сумма</a:t>
                      </a:r>
                    </a:p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(тыс.руб.)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от плана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на выравнивание уровня бюджетной обеспеченности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84522,2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на поддержку мер по обеспечению сбалансированности бюджетов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80883,5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бюджетам муниципальных районов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11842,4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из областного бюджета местным бюджетам в целях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софинансирования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расходных обязательств муниципальных образований Иркутской области, возникающих при реализации мероприятий по модернизации библиотек в части комплектования книжных фондов библиотек муниципальных образований, в 2022 году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бюджетам муниципальных районов на реализацию мероприятий по обеспечению жильем молодых 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2304,2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выплату денежного содержания с начислениями на него главам, муниципальным служащим органов местного самоуправления муниципальных районов Иркутской области, а также заработной платы с начислениями на нее техническому и вспомогательному персоналу органов местного самоуправления муниципальных районов, работникам учреждений, находящихся в ведении органов местного самоуправления муниципальных районов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50764,3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приобретение средств обучения и воспитания, необходимых для оснащения муниципальных общеобразовательных организаций в Иркутской области, в целях создания в них условий для развития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агробизнес-образования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Безвозмездные поступления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с областного бюджета в бюджет МО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Аларский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район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в 2022 году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692696"/>
          <a:ext cx="8568952" cy="5216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"/>
                <a:gridCol w="6912769"/>
                <a:gridCol w="774245"/>
                <a:gridCol w="521899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Сумма</a:t>
                      </a:r>
                    </a:p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(тыс.руб.)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от плана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местным бюджетам в целях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софинансирования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расходных обязательств органов местного самоуправления по вопросам местного значения по организации отдыха детей в каникулярное время на оплату стоимости набора продуктов питания в лагерях с дневным пребыванием детей, организованных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2932,8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муниципальным районам на реализацию мероприятий перечня проектов народных инициатив на 2022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8947,8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местным бюджетам в целях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софинансирования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расходных обязательств муниципальных образований по обеспечению бесплатным двухразовым питанием обучающихся с ограниченными возможностями здоровья в муниципальных общеобразовательных организациях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6244,8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бюджетам муниципальных районов на обеспечение бесплатным питьевым молоком обучающихся 1-4 классов муниципальной общеобразовательной организации на 2021 год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местным бюджетам на реализацию мероприятий по приобретению учебников и учебных пособий, а также учебно-методических материалов, необходимых для реализации образовательных программ начального общего, основного общего, среднего общего образования муниципальными общеобразовательными организациями в Иркутской области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2324,2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местным бюджетам на приобретение спортивного оборудования и инвентаря для оснащения муниципальных организаций, осуществляющих деятельность в сфере физической культуры и спорта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муниципальных районов на предоставление гражданам субсидий на оплату жилого помещения и коммунальных услуг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4088,4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муниципальных районов на выполнение передаваемых полномочий субъектов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160079,4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муниципальных районов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052736"/>
          <a:ext cx="8568952" cy="4277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"/>
                <a:gridCol w="6912769"/>
                <a:gridCol w="774245"/>
                <a:gridCol w="521899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Сумма</a:t>
                      </a:r>
                    </a:p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(тыс.руб.)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от плана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обеспечение государственных гарантий реализации прав  на получение общедоступного и бесплатного начального общего, основного общего, среднего  общего образования в муниципальных  общеобразовательных организациях, обеспечение дополнительного образования детей в муниципальных общеобразовательных организациях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427075,7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обеспечение государственных гарантий реализации прав на получение общедоступного и бесплатного дошкольного образования в муниципальных дошкольных  образовательных и общеобразовательных организациях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170588,6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трансферты, передаваемые бюджетам муниципальных районов из бюджетов поселений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3120,5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трансферты, передаваемые бюджетам муниципальных районов на проведение мероприятий по обеспечению деятельности советников директора по воспитанию и взаимодействию с детскими общественными объединениями  в общеобразовательных организациях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1535,1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 бюджетам муниципальных районов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29943,8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98,9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иные межбюджетные трансферты на государственную поддержку лучших сельских учреждений культуры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иные межбюджетные трансферты на реализацию мероприятий, связанных с достижением наилучших результатов по увеличению налоговых и неналоговых доходов местных бюджетов, а также с проведением преобразования муниципальных образований Иркутской области в форме объединения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3232,3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2204864"/>
          <a:ext cx="8568952" cy="3468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"/>
                <a:gridCol w="6912769"/>
                <a:gridCol w="774245"/>
                <a:gridCol w="521899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от плана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доходы  физических лиц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147 554,3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 на товары (работы, услуги), реализуемые на территории Российской Федерации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2 604,3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Налога, взимаемого в связи с применением упрощенной системы налогообложения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9 456,8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116,5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 для отдельных видов деятельности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137,4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единого сельскохозяйственного налога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патентной системы налогообложения, зачисляемый в бюджеты муниципальных районов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2 888,3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137,5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Государственной пошлины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2 705,0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117,6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169 168,4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3813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Налоговые поступления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в бюджет МО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Аларский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район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в 2022 году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340768"/>
          <a:ext cx="8568952" cy="5315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"/>
                <a:gridCol w="6912769"/>
                <a:gridCol w="774245"/>
                <a:gridCol w="521899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от плана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получаемые в виде арендной  платы, за земельные участки, государственная собственность на которые не разграничена и которые расположены в границах сельских поселений и межселенных территорий муниципальных районов,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8 002,2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111,7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сдачи в аренду имущества, находящегося в оперативном управлении органов управления муниципальных районов и созданных ими учреждений и в хозяйственном ведении муниципальных унитарных предприятий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доходы от компенсации затрат государства бюджетов муниципальных районов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реализации имущества, находящегося в оперативном управлении учреждений, находящихся в ведении органов управления муниципальных районов (за исключением имущества муниципальных бюджетных и автономных учреждений), в части реализации основных средств по указанному имуществу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7 274,9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участков, государственная собственность на которые не разграничена и которые расположены в границах сельских поселений и межселенных территорий муниципальных районов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5 372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штрафы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санкции и возмещение ущерба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1 695,3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119,7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23 442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3813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Неналоговые поступления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в бюджет МО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Аларский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район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в 2022 году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788024" y="1340768"/>
          <a:ext cx="425881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Динамика поступлений доходов в бюджет 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МО «</a:t>
            </a:r>
            <a:r>
              <a:rPr lang="ru-RU" sz="18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Аларский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район»</a:t>
            </a:r>
            <a:endParaRPr lang="ru-RU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179512" y="1052736"/>
          <a:ext cx="432048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619672" y="3789040"/>
          <a:ext cx="5904656" cy="306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91680" y="3861048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в тыс.руб.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0192" y="3789040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в тыс.руб.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0152" y="6165304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в тыс.руб.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9672" y="2420888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21%</a:t>
            </a:r>
            <a:endParaRPr lang="ru-RU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Расходная часть бюджета МО «</a:t>
            </a:r>
            <a:r>
              <a:rPr lang="ru-RU" sz="20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Аларский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район» за 2022 год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Объем расходов по разделам: </a:t>
            </a:r>
            <a:endParaRPr lang="ru-RU" sz="20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6792</TotalTime>
  <Words>3233</Words>
  <Application>Microsoft Office PowerPoint</Application>
  <PresentationFormat>Экран (4:3)</PresentationFormat>
  <Paragraphs>683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Бюджет для граждан по исполнение бюджета муниципального образования «Аларский район»   за 2022 год</vt:lpstr>
      <vt:lpstr>Поступление доходов в бюджет  МО «Аларский район» в 2022 году</vt:lpstr>
      <vt:lpstr>Безвозмездные поступления  с областного бюджета в бюджет МО «Аларский район  в 2022 году</vt:lpstr>
      <vt:lpstr>Слайд 4</vt:lpstr>
      <vt:lpstr>Слайд 5</vt:lpstr>
      <vt:lpstr>Налоговые поступления  в бюджет МО «Аларский район  в 2022 году</vt:lpstr>
      <vt:lpstr>Неналоговые поступления  в бюджет МО «Аларский район  в 2022 году</vt:lpstr>
      <vt:lpstr>Динамика поступлений доходов в бюджет  МО «Аларский район»</vt:lpstr>
      <vt:lpstr>Расходная часть бюджета МО «Аларский район» за 2022 год  Объем расходов по разделам: </vt:lpstr>
      <vt:lpstr>Муниципальные  программы МО «Аларский район» и непрограммные направления деятельности</vt:lpstr>
      <vt:lpstr>Муниципальная  программа "Повышение эффективности механизмов управления социально - экономическим развитием в муниципальном образовании "Аларский район" на 2020 - 2024 годы»</vt:lpstr>
      <vt:lpstr>Слайд 12</vt:lpstr>
      <vt:lpstr>Муниципальная программа "Развитие коммунальной инфраструктуры, строительства, объектов капитального строительства и дорожной инфраструктуры муниципального образования «Аларский район» на 2019 – 2021 г.г и на период до 2024 года»."</vt:lpstr>
      <vt:lpstr>Слайд 14</vt:lpstr>
      <vt:lpstr>Муниципальная программа "Развитие физической культуры, спорта и молодежной политики в Аларском районе "на 2020 - 2024 годы</vt:lpstr>
      <vt:lpstr>Слайд 16</vt:lpstr>
      <vt:lpstr>Муниципальная программа «Развитие культуры в муниципальном образовании  «Аларский район» на 2022 - 2026г.г.»</vt:lpstr>
      <vt:lpstr>Слайд 18</vt:lpstr>
      <vt:lpstr>Муниципальная программа «Комплексные меры профилактики правонарушений в  Аларском районе на 2022 – 2026 «Правопорядок»».</vt:lpstr>
      <vt:lpstr>Муниципальная  программа «Развитие системы  образования в Аларском районе на 2020 – 2024 г.г.»</vt:lpstr>
      <vt:lpstr>Слайд 21</vt:lpstr>
      <vt:lpstr>Расходы на содержание образовательных учреждений  за счет средств местного бюджета в 2022 году, без учета субвенций и субсидий (ФОТ, учебные расходы, народные инициативы и питание)</vt:lpstr>
      <vt:lpstr>Расходы на содержание дошкольных учреждений в 2022 году  (без учета субвенции и субсидий)</vt:lpstr>
      <vt:lpstr>Слайд 24</vt:lpstr>
      <vt:lpstr>    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муниципального образования «Аларский район»   за 2022 год</dc:title>
  <dc:creator>bair</dc:creator>
  <cp:lastModifiedBy>bair</cp:lastModifiedBy>
  <cp:revision>308</cp:revision>
  <dcterms:created xsi:type="dcterms:W3CDTF">2023-04-12T03:38:20Z</dcterms:created>
  <dcterms:modified xsi:type="dcterms:W3CDTF">2023-05-23T08:09:12Z</dcterms:modified>
</cp:coreProperties>
</file>